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468" r:id="rId2"/>
    <p:sldId id="573" r:id="rId3"/>
    <p:sldId id="572" r:id="rId4"/>
    <p:sldId id="563" r:id="rId5"/>
    <p:sldId id="574" r:id="rId6"/>
    <p:sldId id="575" r:id="rId7"/>
    <p:sldId id="576" r:id="rId8"/>
    <p:sldId id="577" r:id="rId9"/>
    <p:sldId id="518" r:id="rId10"/>
    <p:sldId id="580" r:id="rId11"/>
    <p:sldId id="578" r:id="rId12"/>
    <p:sldId id="579" r:id="rId13"/>
    <p:sldId id="569" r:id="rId14"/>
    <p:sldId id="562" r:id="rId15"/>
    <p:sldId id="535" r:id="rId16"/>
    <p:sldId id="500" r:id="rId17"/>
    <p:sldId id="485" r:id="rId18"/>
    <p:sldId id="484" r:id="rId19"/>
    <p:sldId id="469" r:id="rId20"/>
    <p:sldId id="486" r:id="rId21"/>
    <p:sldId id="487" r:id="rId22"/>
    <p:sldId id="488" r:id="rId23"/>
    <p:sldId id="489" r:id="rId24"/>
    <p:sldId id="490" r:id="rId25"/>
    <p:sldId id="491" r:id="rId26"/>
    <p:sldId id="492" r:id="rId27"/>
    <p:sldId id="493" r:id="rId28"/>
    <p:sldId id="571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9A98A46A-AEFF-4B99-B7EE-9AEB6FB604CC}">
          <p14:sldIdLst>
            <p14:sldId id="468"/>
          </p14:sldIdLst>
        </p14:section>
        <p14:section name="大綱" id="{0C4FB76A-E114-4102-A069-63AB047AB4B8}">
          <p14:sldIdLst>
            <p14:sldId id="573"/>
          </p14:sldIdLst>
        </p14:section>
        <p14:section name="1 個案背景" id="{8A292CD8-22DB-4FA8-A5FD-1C02BB324069}">
          <p14:sldIdLst>
            <p14:sldId id="572"/>
            <p14:sldId id="563"/>
            <p14:sldId id="574"/>
            <p14:sldId id="575"/>
            <p14:sldId id="576"/>
            <p14:sldId id="577"/>
          </p14:sldIdLst>
        </p14:section>
        <p14:section name="破釜沉舟" id="{9EADBBCD-EA14-48A2-A553-AD212CC7BBAE}">
          <p14:sldIdLst>
            <p14:sldId id="518"/>
            <p14:sldId id="580"/>
            <p14:sldId id="578"/>
            <p14:sldId id="579"/>
          </p14:sldIdLst>
        </p14:section>
        <p14:section name="6 Q&amp;A" id="{9204D421-7017-4F71-B689-682510469634}">
          <p14:sldIdLst>
            <p14:sldId id="569"/>
          </p14:sldIdLst>
        </p14:section>
        <p14:section name="暫存區" id="{BCF3C40B-F728-41CA-99F0-92C905C34DED}">
          <p14:sldIdLst>
            <p14:sldId id="562"/>
            <p14:sldId id="535"/>
            <p14:sldId id="500"/>
            <p14:sldId id="485"/>
            <p14:sldId id="484"/>
            <p14:sldId id="469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FF66FF"/>
    <a:srgbClr val="CC3300"/>
    <a:srgbClr val="FFFFCC"/>
    <a:srgbClr val="FFCCCC"/>
    <a:srgbClr val="FFCC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96" autoAdjust="0"/>
    <p:restoredTop sz="70511" autoAdjust="0"/>
  </p:normalViewPr>
  <p:slideViewPr>
    <p:cSldViewPr snapToGrid="0">
      <p:cViewPr varScale="1">
        <p:scale>
          <a:sx n="48" d="100"/>
          <a:sy n="48" d="100"/>
        </p:scale>
        <p:origin x="1300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42919-341A-4132-B311-DE4562C82C4D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78D3B-D4EE-4143-BFCD-E6E6403EE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469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zh-tw.coursera.org/lecture/game-theory-and-business-strategy/ke-cheng-ying-pian-fen-xi-sai-ju-de-wu-ge-ji-ben-yuan-su-Lzn8c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lib.com/sango/soton/soton030611.asp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</a:t>
            </a:r>
            <a:r>
              <a:rPr lang="en-US" altLang="zh-CN"/>
              <a:t>://</a:t>
            </a:r>
            <a:r>
              <a:rPr lang="en-US" altLang="zh-CN" smtClean="0"/>
              <a:t>pansci.asia/archives/79971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366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斷絕消息</a:t>
            </a:r>
          </a:p>
          <a:p>
            <a:r>
              <a:rPr lang="zh-TW" altLang="en-US" dirty="0" smtClean="0"/>
              <a:t>圍師必闕</a:t>
            </a:r>
          </a:p>
          <a:p>
            <a:r>
              <a:rPr lang="zh-TW" altLang="en-US" dirty="0" smtClean="0"/>
              <a:t>薩拉米戰術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334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271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85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446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325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http://www.tma.tw/ltk/98520915.pdf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483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https://zh-tw.coursera.org/lecture/game-theory-and-business-strategy/ke-cheng-ying-pian-fen-xi-sai-ju-de-wu-ge-ji-ben-yuan-su-Lzn8c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522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435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773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627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https://www.ylib.com/sango/soton/soton030611.asp</a:t>
            </a:r>
            <a:endParaRPr lang="en-US" altLang="zh-TW" dirty="0" smtClean="0"/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圍師必闕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「圍師必闕」這句話出自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孫子兵法．軍爭篇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，意思是包圍城裡的敵軍，要留缺口，要留活路，不要四面堵死，密不通風，以免敵人拚死抵抗。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按照鬥爭或競爭原則，我們以為，打擊對手務必逼得對方無路可逃，不留一點機會和漏洞。但經驗法則告訴我們，對手被逼上絕路，一旦豁出去，反撲的力量大得驚人。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660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612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92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128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380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570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2" name="圆角矩形 1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563500" y="442761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rgbClr val="4BACC6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7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/>
    </mc:Choice>
    <mc:Fallback xmlns="">
      <p:transition advClick="0" advTm="3000"/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939425"/>
      </p:ext>
    </p:extLst>
  </p:cSld>
  <p:clrMapOvr>
    <a:masterClrMapping/>
  </p:clrMapOvr>
  <p:transition spd="slow" advTm="3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0C53-5EA7-4A7B-B035-0D740D79EBF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025297" y="479824"/>
            <a:ext cx="9166703" cy="109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0" y="195105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9" name="椭圆 8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2" name="标题占位符 1"/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43771284"/>
      </p:ext>
    </p:extLst>
  </p:cSld>
  <p:clrMapOvr>
    <a:masterClrMapping/>
  </p:clrMapOvr>
  <p:transition spd="slow" advTm="300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28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</p:sldLayoutIdLst>
  <mc:AlternateContent xmlns:mc="http://schemas.openxmlformats.org/markup-compatibility/2006" xmlns:p14="http://schemas.microsoft.com/office/powerpoint/2010/main">
    <mc:Choice Requires="p14">
      <p:transition p14:dur="250" advClick="0" advTm="3000"/>
    </mc:Choice>
    <mc:Fallback xmlns="">
      <p:transition advClick="0" advTm="3000"/>
    </mc:Fallback>
  </mc:AlternateConten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533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867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7%A0%B4%E9%87%9C%E6%B2%89%E8%88%9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lib.com/sango/soton/soton030611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wtfm2014/posts/358546014356293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wtfm2014/posts/358546014356293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17871" y="2448732"/>
            <a:ext cx="4587659" cy="4444902"/>
            <a:chOff x="5365751" y="743098"/>
            <a:chExt cx="5286374" cy="5000247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6730390" y="1777659"/>
              <a:ext cx="1166813" cy="1730986"/>
            </a:xfrm>
            <a:custGeom>
              <a:avLst/>
              <a:gdLst>
                <a:gd name="T0" fmla="*/ 637 w 637"/>
                <a:gd name="T1" fmla="*/ 0 h 945"/>
                <a:gd name="T2" fmla="*/ 628 w 637"/>
                <a:gd name="T3" fmla="*/ 519 h 945"/>
                <a:gd name="T4" fmla="*/ 0 w 637"/>
                <a:gd name="T5" fmla="*/ 945 h 945"/>
                <a:gd name="T6" fmla="*/ 637 w 637"/>
                <a:gd name="T7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7" h="945">
                  <a:moveTo>
                    <a:pt x="637" y="0"/>
                  </a:moveTo>
                  <a:lnTo>
                    <a:pt x="628" y="519"/>
                  </a:lnTo>
                  <a:lnTo>
                    <a:pt x="0" y="945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9B1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5365751" y="1939218"/>
              <a:ext cx="1364639" cy="1578951"/>
            </a:xfrm>
            <a:custGeom>
              <a:avLst/>
              <a:gdLst>
                <a:gd name="T0" fmla="*/ 745 w 745"/>
                <a:gd name="T1" fmla="*/ 862 h 862"/>
                <a:gd name="T2" fmla="*/ 0 w 745"/>
                <a:gd name="T3" fmla="*/ 0 h 862"/>
                <a:gd name="T4" fmla="*/ 618 w 745"/>
                <a:gd name="T5" fmla="*/ 45 h 862"/>
                <a:gd name="T6" fmla="*/ 745 w 745"/>
                <a:gd name="T7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5" h="862">
                  <a:moveTo>
                    <a:pt x="745" y="862"/>
                  </a:moveTo>
                  <a:lnTo>
                    <a:pt x="0" y="0"/>
                  </a:lnTo>
                  <a:lnTo>
                    <a:pt x="618" y="45"/>
                  </a:lnTo>
                  <a:lnTo>
                    <a:pt x="745" y="862"/>
                  </a:lnTo>
                  <a:close/>
                </a:path>
              </a:pathLst>
            </a:custGeom>
            <a:solidFill>
              <a:srgbClr val="E62E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5365751" y="1939218"/>
              <a:ext cx="1364639" cy="1578951"/>
            </a:xfrm>
            <a:custGeom>
              <a:avLst/>
              <a:gdLst>
                <a:gd name="T0" fmla="*/ 745 w 745"/>
                <a:gd name="T1" fmla="*/ 862 h 862"/>
                <a:gd name="T2" fmla="*/ 0 w 745"/>
                <a:gd name="T3" fmla="*/ 0 h 862"/>
                <a:gd name="T4" fmla="*/ 618 w 745"/>
                <a:gd name="T5" fmla="*/ 45 h 862"/>
                <a:gd name="T6" fmla="*/ 745 w 745"/>
                <a:gd name="T7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5" h="862">
                  <a:moveTo>
                    <a:pt x="745" y="862"/>
                  </a:moveTo>
                  <a:lnTo>
                    <a:pt x="0" y="0"/>
                  </a:lnTo>
                  <a:lnTo>
                    <a:pt x="618" y="45"/>
                  </a:lnTo>
                  <a:lnTo>
                    <a:pt x="745" y="8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436089" y="2855083"/>
              <a:ext cx="1313351" cy="663086"/>
            </a:xfrm>
            <a:custGeom>
              <a:avLst/>
              <a:gdLst>
                <a:gd name="T0" fmla="*/ 717 w 717"/>
                <a:gd name="T1" fmla="*/ 362 h 362"/>
                <a:gd name="T2" fmla="*/ 410 w 717"/>
                <a:gd name="T3" fmla="*/ 362 h 362"/>
                <a:gd name="T4" fmla="*/ 0 w 717"/>
                <a:gd name="T5" fmla="*/ 0 h 362"/>
                <a:gd name="T6" fmla="*/ 717 w 717"/>
                <a:gd name="T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7" h="362">
                  <a:moveTo>
                    <a:pt x="717" y="362"/>
                  </a:moveTo>
                  <a:lnTo>
                    <a:pt x="410" y="362"/>
                  </a:lnTo>
                  <a:lnTo>
                    <a:pt x="0" y="0"/>
                  </a:lnTo>
                  <a:lnTo>
                    <a:pt x="717" y="362"/>
                  </a:lnTo>
                  <a:close/>
                </a:path>
              </a:pathLst>
            </a:custGeom>
            <a:solidFill>
              <a:srgbClr val="9B1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375276" y="1939218"/>
              <a:ext cx="1364639" cy="1578951"/>
            </a:xfrm>
            <a:custGeom>
              <a:avLst/>
              <a:gdLst>
                <a:gd name="T0" fmla="*/ 745 w 745"/>
                <a:gd name="T1" fmla="*/ 862 h 862"/>
                <a:gd name="T2" fmla="*/ 28 w 745"/>
                <a:gd name="T3" fmla="*/ 500 h 862"/>
                <a:gd name="T4" fmla="*/ 0 w 745"/>
                <a:gd name="T5" fmla="*/ 0 h 862"/>
                <a:gd name="T6" fmla="*/ 745 w 745"/>
                <a:gd name="T7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5" h="862">
                  <a:moveTo>
                    <a:pt x="745" y="862"/>
                  </a:moveTo>
                  <a:lnTo>
                    <a:pt x="28" y="500"/>
                  </a:lnTo>
                  <a:lnTo>
                    <a:pt x="0" y="0"/>
                  </a:lnTo>
                  <a:lnTo>
                    <a:pt x="745" y="862"/>
                  </a:lnTo>
                  <a:close/>
                </a:path>
              </a:pathLst>
            </a:custGeom>
            <a:solidFill>
              <a:srgbClr val="CD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5365751" y="820398"/>
              <a:ext cx="2531451" cy="1210774"/>
            </a:xfrm>
            <a:custGeom>
              <a:avLst/>
              <a:gdLst>
                <a:gd name="T0" fmla="*/ 1382 w 1382"/>
                <a:gd name="T1" fmla="*/ 533 h 661"/>
                <a:gd name="T2" fmla="*/ 618 w 1382"/>
                <a:gd name="T3" fmla="*/ 661 h 661"/>
                <a:gd name="T4" fmla="*/ 0 w 1382"/>
                <a:gd name="T5" fmla="*/ 616 h 661"/>
                <a:gd name="T6" fmla="*/ 736 w 1382"/>
                <a:gd name="T7" fmla="*/ 0 h 661"/>
                <a:gd name="T8" fmla="*/ 1382 w 1382"/>
                <a:gd name="T9" fmla="*/ 533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2" h="661">
                  <a:moveTo>
                    <a:pt x="1382" y="533"/>
                  </a:moveTo>
                  <a:lnTo>
                    <a:pt x="618" y="661"/>
                  </a:lnTo>
                  <a:lnTo>
                    <a:pt x="0" y="616"/>
                  </a:lnTo>
                  <a:lnTo>
                    <a:pt x="736" y="0"/>
                  </a:lnTo>
                  <a:lnTo>
                    <a:pt x="1382" y="533"/>
                  </a:lnTo>
                  <a:close/>
                </a:path>
              </a:pathLst>
            </a:custGeom>
            <a:solidFill>
              <a:srgbClr val="F637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365751" y="810873"/>
              <a:ext cx="2531451" cy="1210774"/>
            </a:xfrm>
            <a:custGeom>
              <a:avLst/>
              <a:gdLst>
                <a:gd name="T0" fmla="*/ 1382 w 1382"/>
                <a:gd name="T1" fmla="*/ 533 h 661"/>
                <a:gd name="T2" fmla="*/ 618 w 1382"/>
                <a:gd name="T3" fmla="*/ 661 h 661"/>
                <a:gd name="T4" fmla="*/ 0 w 1382"/>
                <a:gd name="T5" fmla="*/ 616 h 661"/>
                <a:gd name="T6" fmla="*/ 736 w 1382"/>
                <a:gd name="T7" fmla="*/ 0 h 661"/>
                <a:gd name="T8" fmla="*/ 1382 w 1382"/>
                <a:gd name="T9" fmla="*/ 533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2" h="661">
                  <a:moveTo>
                    <a:pt x="1382" y="533"/>
                  </a:moveTo>
                  <a:lnTo>
                    <a:pt x="618" y="661"/>
                  </a:lnTo>
                  <a:lnTo>
                    <a:pt x="0" y="616"/>
                  </a:lnTo>
                  <a:lnTo>
                    <a:pt x="736" y="0"/>
                  </a:lnTo>
                  <a:lnTo>
                    <a:pt x="1382" y="5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6497760" y="1787184"/>
              <a:ext cx="1399442" cy="1730986"/>
            </a:xfrm>
            <a:custGeom>
              <a:avLst/>
              <a:gdLst>
                <a:gd name="T0" fmla="*/ 764 w 764"/>
                <a:gd name="T1" fmla="*/ 0 h 945"/>
                <a:gd name="T2" fmla="*/ 127 w 764"/>
                <a:gd name="T3" fmla="*/ 945 h 945"/>
                <a:gd name="T4" fmla="*/ 0 w 764"/>
                <a:gd name="T5" fmla="*/ 128 h 945"/>
                <a:gd name="T6" fmla="*/ 764 w 764"/>
                <a:gd name="T7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4" h="945">
                  <a:moveTo>
                    <a:pt x="764" y="0"/>
                  </a:moveTo>
                  <a:lnTo>
                    <a:pt x="127" y="945"/>
                  </a:lnTo>
                  <a:lnTo>
                    <a:pt x="0" y="12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CD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497760" y="1787184"/>
              <a:ext cx="1399442" cy="1730986"/>
            </a:xfrm>
            <a:custGeom>
              <a:avLst/>
              <a:gdLst>
                <a:gd name="T0" fmla="*/ 764 w 764"/>
                <a:gd name="T1" fmla="*/ 0 h 945"/>
                <a:gd name="T2" fmla="*/ 127 w 764"/>
                <a:gd name="T3" fmla="*/ 945 h 945"/>
                <a:gd name="T4" fmla="*/ 0 w 764"/>
                <a:gd name="T5" fmla="*/ 128 h 945"/>
                <a:gd name="T6" fmla="*/ 764 w 764"/>
                <a:gd name="T7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4" h="945">
                  <a:moveTo>
                    <a:pt x="764" y="0"/>
                  </a:moveTo>
                  <a:lnTo>
                    <a:pt x="127" y="945"/>
                  </a:lnTo>
                  <a:lnTo>
                    <a:pt x="0" y="128"/>
                  </a:lnTo>
                  <a:lnTo>
                    <a:pt x="7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365751" y="810873"/>
              <a:ext cx="1348153" cy="1210774"/>
            </a:xfrm>
            <a:custGeom>
              <a:avLst/>
              <a:gdLst>
                <a:gd name="T0" fmla="*/ 736 w 736"/>
                <a:gd name="T1" fmla="*/ 0 h 661"/>
                <a:gd name="T2" fmla="*/ 618 w 736"/>
                <a:gd name="T3" fmla="*/ 661 h 661"/>
                <a:gd name="T4" fmla="*/ 0 w 736"/>
                <a:gd name="T5" fmla="*/ 616 h 661"/>
                <a:gd name="T6" fmla="*/ 736 w 736"/>
                <a:gd name="T7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661">
                  <a:moveTo>
                    <a:pt x="736" y="0"/>
                  </a:moveTo>
                  <a:lnTo>
                    <a:pt x="618" y="661"/>
                  </a:lnTo>
                  <a:lnTo>
                    <a:pt x="0" y="616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F16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9523412" y="1977684"/>
              <a:ext cx="785813" cy="1626576"/>
            </a:xfrm>
            <a:custGeom>
              <a:avLst/>
              <a:gdLst>
                <a:gd name="T0" fmla="*/ 0 w 429"/>
                <a:gd name="T1" fmla="*/ 389 h 888"/>
                <a:gd name="T2" fmla="*/ 0 w 429"/>
                <a:gd name="T3" fmla="*/ 888 h 888"/>
                <a:gd name="T4" fmla="*/ 429 w 429"/>
                <a:gd name="T5" fmla="*/ 0 h 888"/>
                <a:gd name="T6" fmla="*/ 0 w 429"/>
                <a:gd name="T7" fmla="*/ 38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9" h="888">
                  <a:moveTo>
                    <a:pt x="0" y="389"/>
                  </a:moveTo>
                  <a:lnTo>
                    <a:pt x="0" y="888"/>
                  </a:lnTo>
                  <a:lnTo>
                    <a:pt x="429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008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875593" y="1977684"/>
              <a:ext cx="763832" cy="1280380"/>
            </a:xfrm>
            <a:custGeom>
              <a:avLst/>
              <a:gdLst>
                <a:gd name="T0" fmla="*/ 374 w 417"/>
                <a:gd name="T1" fmla="*/ 166 h 699"/>
                <a:gd name="T2" fmla="*/ 235 w 417"/>
                <a:gd name="T3" fmla="*/ 0 h 699"/>
                <a:gd name="T4" fmla="*/ 0 w 417"/>
                <a:gd name="T5" fmla="*/ 486 h 699"/>
                <a:gd name="T6" fmla="*/ 417 w 417"/>
                <a:gd name="T7" fmla="*/ 699 h 699"/>
                <a:gd name="T8" fmla="*/ 374 w 417"/>
                <a:gd name="T9" fmla="*/ 166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699">
                  <a:moveTo>
                    <a:pt x="374" y="166"/>
                  </a:moveTo>
                  <a:lnTo>
                    <a:pt x="235" y="0"/>
                  </a:lnTo>
                  <a:lnTo>
                    <a:pt x="0" y="486"/>
                  </a:lnTo>
                  <a:lnTo>
                    <a:pt x="417" y="699"/>
                  </a:lnTo>
                  <a:lnTo>
                    <a:pt x="374" y="166"/>
                  </a:lnTo>
                  <a:close/>
                </a:path>
              </a:pathLst>
            </a:custGeom>
            <a:solidFill>
              <a:srgbClr val="00B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9888293" y="1977684"/>
              <a:ext cx="763832" cy="1280380"/>
            </a:xfrm>
            <a:custGeom>
              <a:avLst/>
              <a:gdLst>
                <a:gd name="T0" fmla="*/ 374 w 417"/>
                <a:gd name="T1" fmla="*/ 166 h 699"/>
                <a:gd name="T2" fmla="*/ 235 w 417"/>
                <a:gd name="T3" fmla="*/ 0 h 699"/>
                <a:gd name="T4" fmla="*/ 0 w 417"/>
                <a:gd name="T5" fmla="*/ 486 h 699"/>
                <a:gd name="T6" fmla="*/ 417 w 417"/>
                <a:gd name="T7" fmla="*/ 699 h 699"/>
                <a:gd name="T8" fmla="*/ 374 w 417"/>
                <a:gd name="T9" fmla="*/ 166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699">
                  <a:moveTo>
                    <a:pt x="374" y="166"/>
                  </a:moveTo>
                  <a:lnTo>
                    <a:pt x="235" y="0"/>
                  </a:lnTo>
                  <a:lnTo>
                    <a:pt x="0" y="486"/>
                  </a:lnTo>
                  <a:lnTo>
                    <a:pt x="417" y="699"/>
                  </a:lnTo>
                  <a:lnTo>
                    <a:pt x="374" y="1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9520237" y="2867905"/>
              <a:ext cx="1119188" cy="796803"/>
            </a:xfrm>
            <a:custGeom>
              <a:avLst/>
              <a:gdLst>
                <a:gd name="T0" fmla="*/ 194 w 611"/>
                <a:gd name="T1" fmla="*/ 0 h 435"/>
                <a:gd name="T2" fmla="*/ 0 w 611"/>
                <a:gd name="T3" fmla="*/ 402 h 435"/>
                <a:gd name="T4" fmla="*/ 519 w 611"/>
                <a:gd name="T5" fmla="*/ 435 h 435"/>
                <a:gd name="T6" fmla="*/ 611 w 611"/>
                <a:gd name="T7" fmla="*/ 213 h 435"/>
                <a:gd name="T8" fmla="*/ 194 w 611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435">
                  <a:moveTo>
                    <a:pt x="194" y="0"/>
                  </a:moveTo>
                  <a:lnTo>
                    <a:pt x="0" y="402"/>
                  </a:lnTo>
                  <a:lnTo>
                    <a:pt x="519" y="435"/>
                  </a:lnTo>
                  <a:lnTo>
                    <a:pt x="611" y="21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5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9532937" y="2867905"/>
              <a:ext cx="1119188" cy="796803"/>
            </a:xfrm>
            <a:custGeom>
              <a:avLst/>
              <a:gdLst>
                <a:gd name="T0" fmla="*/ 194 w 611"/>
                <a:gd name="T1" fmla="*/ 0 h 435"/>
                <a:gd name="T2" fmla="*/ 0 w 611"/>
                <a:gd name="T3" fmla="*/ 402 h 435"/>
                <a:gd name="T4" fmla="*/ 519 w 611"/>
                <a:gd name="T5" fmla="*/ 435 h 435"/>
                <a:gd name="T6" fmla="*/ 611 w 611"/>
                <a:gd name="T7" fmla="*/ 213 h 435"/>
                <a:gd name="T8" fmla="*/ 194 w 611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435">
                  <a:moveTo>
                    <a:pt x="194" y="0"/>
                  </a:moveTo>
                  <a:lnTo>
                    <a:pt x="0" y="402"/>
                  </a:lnTo>
                  <a:lnTo>
                    <a:pt x="519" y="435"/>
                  </a:lnTo>
                  <a:lnTo>
                    <a:pt x="611" y="213"/>
                  </a:lnTo>
                  <a:lnTo>
                    <a:pt x="1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9532937" y="3590290"/>
              <a:ext cx="481746" cy="573332"/>
            </a:xfrm>
            <a:custGeom>
              <a:avLst/>
              <a:gdLst>
                <a:gd name="T0" fmla="*/ 0 w 263"/>
                <a:gd name="T1" fmla="*/ 0 h 313"/>
                <a:gd name="T2" fmla="*/ 263 w 263"/>
                <a:gd name="T3" fmla="*/ 313 h 313"/>
                <a:gd name="T4" fmla="*/ 263 w 263"/>
                <a:gd name="T5" fmla="*/ 17 h 313"/>
                <a:gd name="T6" fmla="*/ 0 w 263"/>
                <a:gd name="T7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13">
                  <a:moveTo>
                    <a:pt x="0" y="0"/>
                  </a:moveTo>
                  <a:lnTo>
                    <a:pt x="263" y="313"/>
                  </a:lnTo>
                  <a:lnTo>
                    <a:pt x="2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8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8419246" y="3587115"/>
              <a:ext cx="1113692" cy="837101"/>
            </a:xfrm>
            <a:custGeom>
              <a:avLst/>
              <a:gdLst>
                <a:gd name="T0" fmla="*/ 0 w 608"/>
                <a:gd name="T1" fmla="*/ 166 h 457"/>
                <a:gd name="T2" fmla="*/ 61 w 608"/>
                <a:gd name="T3" fmla="*/ 457 h 457"/>
                <a:gd name="T4" fmla="*/ 608 w 608"/>
                <a:gd name="T5" fmla="*/ 0 h 457"/>
                <a:gd name="T6" fmla="*/ 0 w 608"/>
                <a:gd name="T7" fmla="*/ 16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457">
                  <a:moveTo>
                    <a:pt x="0" y="166"/>
                  </a:moveTo>
                  <a:lnTo>
                    <a:pt x="61" y="457"/>
                  </a:lnTo>
                  <a:lnTo>
                    <a:pt x="608" y="0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3F7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8530980" y="3587115"/>
              <a:ext cx="1483701" cy="837101"/>
            </a:xfrm>
            <a:custGeom>
              <a:avLst/>
              <a:gdLst>
                <a:gd name="T0" fmla="*/ 547 w 810"/>
                <a:gd name="T1" fmla="*/ 0 h 457"/>
                <a:gd name="T2" fmla="*/ 0 w 810"/>
                <a:gd name="T3" fmla="*/ 457 h 457"/>
                <a:gd name="T4" fmla="*/ 810 w 810"/>
                <a:gd name="T5" fmla="*/ 313 h 457"/>
                <a:gd name="T6" fmla="*/ 547 w 810"/>
                <a:gd name="T7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457">
                  <a:moveTo>
                    <a:pt x="547" y="0"/>
                  </a:moveTo>
                  <a:lnTo>
                    <a:pt x="0" y="457"/>
                  </a:lnTo>
                  <a:lnTo>
                    <a:pt x="810" y="313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93B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8530980" y="3596640"/>
              <a:ext cx="1483701" cy="837101"/>
            </a:xfrm>
            <a:custGeom>
              <a:avLst/>
              <a:gdLst>
                <a:gd name="T0" fmla="*/ 547 w 810"/>
                <a:gd name="T1" fmla="*/ 0 h 457"/>
                <a:gd name="T2" fmla="*/ 0 w 810"/>
                <a:gd name="T3" fmla="*/ 457 h 457"/>
                <a:gd name="T4" fmla="*/ 810 w 810"/>
                <a:gd name="T5" fmla="*/ 313 h 457"/>
                <a:gd name="T6" fmla="*/ 547 w 810"/>
                <a:gd name="T7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457">
                  <a:moveTo>
                    <a:pt x="547" y="0"/>
                  </a:moveTo>
                  <a:lnTo>
                    <a:pt x="0" y="457"/>
                  </a:lnTo>
                  <a:lnTo>
                    <a:pt x="810" y="313"/>
                  </a:lnTo>
                  <a:lnTo>
                    <a:pt x="5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8540505" y="4150923"/>
              <a:ext cx="1483701" cy="571500"/>
            </a:xfrm>
            <a:custGeom>
              <a:avLst/>
              <a:gdLst>
                <a:gd name="T0" fmla="*/ 0 w 810"/>
                <a:gd name="T1" fmla="*/ 144 h 312"/>
                <a:gd name="T2" fmla="*/ 350 w 810"/>
                <a:gd name="T3" fmla="*/ 312 h 312"/>
                <a:gd name="T4" fmla="*/ 810 w 810"/>
                <a:gd name="T5" fmla="*/ 0 h 312"/>
                <a:gd name="T6" fmla="*/ 0 w 810"/>
                <a:gd name="T7" fmla="*/ 14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312">
                  <a:moveTo>
                    <a:pt x="0" y="144"/>
                  </a:moveTo>
                  <a:lnTo>
                    <a:pt x="350" y="312"/>
                  </a:lnTo>
                  <a:lnTo>
                    <a:pt x="81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7A99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8530980" y="4169973"/>
              <a:ext cx="1483701" cy="571500"/>
            </a:xfrm>
            <a:custGeom>
              <a:avLst/>
              <a:gdLst>
                <a:gd name="T0" fmla="*/ 0 w 810"/>
                <a:gd name="T1" fmla="*/ 144 h 312"/>
                <a:gd name="T2" fmla="*/ 350 w 810"/>
                <a:gd name="T3" fmla="*/ 312 h 312"/>
                <a:gd name="T4" fmla="*/ 810 w 810"/>
                <a:gd name="T5" fmla="*/ 0 h 312"/>
                <a:gd name="T6" fmla="*/ 0 w 810"/>
                <a:gd name="T7" fmla="*/ 14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312">
                  <a:moveTo>
                    <a:pt x="0" y="144"/>
                  </a:moveTo>
                  <a:lnTo>
                    <a:pt x="350" y="312"/>
                  </a:lnTo>
                  <a:lnTo>
                    <a:pt x="810" y="0"/>
                  </a:lnTo>
                  <a:lnTo>
                    <a:pt x="0" y="1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8409721" y="2682608"/>
              <a:ext cx="1113692" cy="1218101"/>
            </a:xfrm>
            <a:custGeom>
              <a:avLst/>
              <a:gdLst>
                <a:gd name="T0" fmla="*/ 0 w 608"/>
                <a:gd name="T1" fmla="*/ 665 h 665"/>
                <a:gd name="T2" fmla="*/ 608 w 608"/>
                <a:gd name="T3" fmla="*/ 499 h 665"/>
                <a:gd name="T4" fmla="*/ 608 w 608"/>
                <a:gd name="T5" fmla="*/ 0 h 665"/>
                <a:gd name="T6" fmla="*/ 0 w 608"/>
                <a:gd name="T7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65">
                  <a:moveTo>
                    <a:pt x="0" y="665"/>
                  </a:moveTo>
                  <a:lnTo>
                    <a:pt x="608" y="499"/>
                  </a:lnTo>
                  <a:lnTo>
                    <a:pt x="608" y="0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5314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6730390" y="2718803"/>
              <a:ext cx="1688855" cy="1249240"/>
            </a:xfrm>
            <a:custGeom>
              <a:avLst/>
              <a:gdLst>
                <a:gd name="T0" fmla="*/ 628 w 922"/>
                <a:gd name="T1" fmla="*/ 0 h 682"/>
                <a:gd name="T2" fmla="*/ 0 w 922"/>
                <a:gd name="T3" fmla="*/ 426 h 682"/>
                <a:gd name="T4" fmla="*/ 55 w 922"/>
                <a:gd name="T5" fmla="*/ 682 h 682"/>
                <a:gd name="T6" fmla="*/ 922 w 922"/>
                <a:gd name="T7" fmla="*/ 639 h 682"/>
                <a:gd name="T8" fmla="*/ 628 w 922"/>
                <a:gd name="T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2" h="682">
                  <a:moveTo>
                    <a:pt x="628" y="0"/>
                  </a:moveTo>
                  <a:lnTo>
                    <a:pt x="0" y="426"/>
                  </a:lnTo>
                  <a:lnTo>
                    <a:pt x="55" y="682"/>
                  </a:lnTo>
                  <a:lnTo>
                    <a:pt x="922" y="639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834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9"/>
            <p:cNvSpPr>
              <a:spLocks/>
            </p:cNvSpPr>
            <p:nvPr/>
          </p:nvSpPr>
          <p:spPr bwMode="auto">
            <a:xfrm>
              <a:off x="6730390" y="2737853"/>
              <a:ext cx="1688855" cy="1249240"/>
            </a:xfrm>
            <a:custGeom>
              <a:avLst/>
              <a:gdLst>
                <a:gd name="T0" fmla="*/ 628 w 922"/>
                <a:gd name="T1" fmla="*/ 0 h 682"/>
                <a:gd name="T2" fmla="*/ 0 w 922"/>
                <a:gd name="T3" fmla="*/ 426 h 682"/>
                <a:gd name="T4" fmla="*/ 55 w 922"/>
                <a:gd name="T5" fmla="*/ 682 h 682"/>
                <a:gd name="T6" fmla="*/ 922 w 922"/>
                <a:gd name="T7" fmla="*/ 639 h 682"/>
                <a:gd name="T8" fmla="*/ 628 w 922"/>
                <a:gd name="T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2" h="682">
                  <a:moveTo>
                    <a:pt x="628" y="0"/>
                  </a:moveTo>
                  <a:lnTo>
                    <a:pt x="0" y="426"/>
                  </a:lnTo>
                  <a:lnTo>
                    <a:pt x="55" y="682"/>
                  </a:lnTo>
                  <a:lnTo>
                    <a:pt x="922" y="639"/>
                  </a:lnTo>
                  <a:lnTo>
                    <a:pt x="6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9" name="Freeform 30"/>
            <p:cNvSpPr>
              <a:spLocks/>
            </p:cNvSpPr>
            <p:nvPr/>
          </p:nvSpPr>
          <p:spPr bwMode="auto">
            <a:xfrm>
              <a:off x="8261717" y="2195661"/>
              <a:ext cx="1271221" cy="494567"/>
            </a:xfrm>
            <a:custGeom>
              <a:avLst/>
              <a:gdLst>
                <a:gd name="T0" fmla="*/ 268 w 694"/>
                <a:gd name="T1" fmla="*/ 0 h 270"/>
                <a:gd name="T2" fmla="*/ 0 w 694"/>
                <a:gd name="T3" fmla="*/ 206 h 270"/>
                <a:gd name="T4" fmla="*/ 694 w 694"/>
                <a:gd name="T5" fmla="*/ 270 h 270"/>
                <a:gd name="T6" fmla="*/ 268 w 694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4" h="270">
                  <a:moveTo>
                    <a:pt x="268" y="0"/>
                  </a:moveTo>
                  <a:lnTo>
                    <a:pt x="0" y="206"/>
                  </a:lnTo>
                  <a:lnTo>
                    <a:pt x="694" y="27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834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Freeform 31"/>
            <p:cNvSpPr>
              <a:spLocks/>
            </p:cNvSpPr>
            <p:nvPr/>
          </p:nvSpPr>
          <p:spPr bwMode="auto">
            <a:xfrm>
              <a:off x="7880717" y="2563472"/>
              <a:ext cx="1652220" cy="1335332"/>
            </a:xfrm>
            <a:custGeom>
              <a:avLst/>
              <a:gdLst>
                <a:gd name="T0" fmla="*/ 902 w 902"/>
                <a:gd name="T1" fmla="*/ 64 h 729"/>
                <a:gd name="T2" fmla="*/ 294 w 902"/>
                <a:gd name="T3" fmla="*/ 729 h 729"/>
                <a:gd name="T4" fmla="*/ 0 w 902"/>
                <a:gd name="T5" fmla="*/ 90 h 729"/>
                <a:gd name="T6" fmla="*/ 208 w 902"/>
                <a:gd name="T7" fmla="*/ 0 h 729"/>
                <a:gd name="T8" fmla="*/ 902 w 902"/>
                <a:gd name="T9" fmla="*/ 64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729">
                  <a:moveTo>
                    <a:pt x="902" y="64"/>
                  </a:moveTo>
                  <a:lnTo>
                    <a:pt x="294" y="729"/>
                  </a:lnTo>
                  <a:lnTo>
                    <a:pt x="0" y="90"/>
                  </a:lnTo>
                  <a:lnTo>
                    <a:pt x="208" y="0"/>
                  </a:lnTo>
                  <a:lnTo>
                    <a:pt x="902" y="64"/>
                  </a:lnTo>
                  <a:close/>
                </a:path>
              </a:pathLst>
            </a:custGeom>
            <a:solidFill>
              <a:srgbClr val="792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7880717" y="2572997"/>
              <a:ext cx="1652220" cy="1335332"/>
            </a:xfrm>
            <a:custGeom>
              <a:avLst/>
              <a:gdLst>
                <a:gd name="T0" fmla="*/ 902 w 902"/>
                <a:gd name="T1" fmla="*/ 64 h 729"/>
                <a:gd name="T2" fmla="*/ 294 w 902"/>
                <a:gd name="T3" fmla="*/ 729 h 729"/>
                <a:gd name="T4" fmla="*/ 0 w 902"/>
                <a:gd name="T5" fmla="*/ 90 h 729"/>
                <a:gd name="T6" fmla="*/ 208 w 902"/>
                <a:gd name="T7" fmla="*/ 0 h 729"/>
                <a:gd name="T8" fmla="*/ 902 w 902"/>
                <a:gd name="T9" fmla="*/ 64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729">
                  <a:moveTo>
                    <a:pt x="902" y="64"/>
                  </a:moveTo>
                  <a:lnTo>
                    <a:pt x="294" y="729"/>
                  </a:lnTo>
                  <a:lnTo>
                    <a:pt x="0" y="90"/>
                  </a:lnTo>
                  <a:lnTo>
                    <a:pt x="208" y="0"/>
                  </a:lnTo>
                  <a:lnTo>
                    <a:pt x="902" y="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7932005" y="3872133"/>
              <a:ext cx="598976" cy="555015"/>
            </a:xfrm>
            <a:custGeom>
              <a:avLst/>
              <a:gdLst>
                <a:gd name="T0" fmla="*/ 266 w 327"/>
                <a:gd name="T1" fmla="*/ 0 h 303"/>
                <a:gd name="T2" fmla="*/ 0 w 327"/>
                <a:gd name="T3" fmla="*/ 303 h 303"/>
                <a:gd name="T4" fmla="*/ 327 w 327"/>
                <a:gd name="T5" fmla="*/ 291 h 303"/>
                <a:gd name="T6" fmla="*/ 266 w 327"/>
                <a:gd name="T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7" h="303">
                  <a:moveTo>
                    <a:pt x="266" y="0"/>
                  </a:moveTo>
                  <a:lnTo>
                    <a:pt x="0" y="303"/>
                  </a:lnTo>
                  <a:lnTo>
                    <a:pt x="327" y="29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4"/>
            <p:cNvSpPr>
              <a:spLocks/>
            </p:cNvSpPr>
            <p:nvPr/>
          </p:nvSpPr>
          <p:spPr bwMode="auto">
            <a:xfrm>
              <a:off x="7803857" y="3872133"/>
              <a:ext cx="617294" cy="555015"/>
            </a:xfrm>
            <a:custGeom>
              <a:avLst/>
              <a:gdLst>
                <a:gd name="T0" fmla="*/ 0 w 337"/>
                <a:gd name="T1" fmla="*/ 154 h 303"/>
                <a:gd name="T2" fmla="*/ 71 w 337"/>
                <a:gd name="T3" fmla="*/ 303 h 303"/>
                <a:gd name="T4" fmla="*/ 337 w 337"/>
                <a:gd name="T5" fmla="*/ 0 h 303"/>
                <a:gd name="T6" fmla="*/ 0 w 337"/>
                <a:gd name="T7" fmla="*/ 15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" h="303">
                  <a:moveTo>
                    <a:pt x="0" y="154"/>
                  </a:moveTo>
                  <a:lnTo>
                    <a:pt x="71" y="303"/>
                  </a:lnTo>
                  <a:lnTo>
                    <a:pt x="337" y="0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7922480" y="4405167"/>
              <a:ext cx="694226" cy="456101"/>
            </a:xfrm>
            <a:custGeom>
              <a:avLst/>
              <a:gdLst>
                <a:gd name="T0" fmla="*/ 0 w 379"/>
                <a:gd name="T1" fmla="*/ 12 h 249"/>
                <a:gd name="T2" fmla="*/ 379 w 379"/>
                <a:gd name="T3" fmla="*/ 249 h 249"/>
                <a:gd name="T4" fmla="*/ 327 w 379"/>
                <a:gd name="T5" fmla="*/ 0 h 249"/>
                <a:gd name="T6" fmla="*/ 0 w 379"/>
                <a:gd name="T7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249">
                  <a:moveTo>
                    <a:pt x="0" y="12"/>
                  </a:moveTo>
                  <a:lnTo>
                    <a:pt x="379" y="249"/>
                  </a:lnTo>
                  <a:lnTo>
                    <a:pt x="327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6"/>
            <p:cNvSpPr>
              <a:spLocks/>
            </p:cNvSpPr>
            <p:nvPr/>
          </p:nvSpPr>
          <p:spPr bwMode="auto">
            <a:xfrm>
              <a:off x="8530980" y="4424217"/>
              <a:ext cx="494567" cy="1319128"/>
            </a:xfrm>
            <a:custGeom>
              <a:avLst/>
              <a:gdLst>
                <a:gd name="T0" fmla="*/ 52 w 270"/>
                <a:gd name="T1" fmla="*/ 249 h 718"/>
                <a:gd name="T2" fmla="*/ 121 w 270"/>
                <a:gd name="T3" fmla="*/ 663 h 718"/>
                <a:gd name="T4" fmla="*/ 270 w 270"/>
                <a:gd name="T5" fmla="*/ 718 h 718"/>
                <a:gd name="T6" fmla="*/ 0 w 270"/>
                <a:gd name="T7" fmla="*/ 0 h 718"/>
                <a:gd name="T8" fmla="*/ 52 w 270"/>
                <a:gd name="T9" fmla="*/ 249 h 718"/>
                <a:gd name="connsiteX0" fmla="*/ 1926 w 10000"/>
                <a:gd name="connsiteY0" fmla="*/ 3468 h 10000"/>
                <a:gd name="connsiteX1" fmla="*/ 4674 w 10000"/>
                <a:gd name="connsiteY1" fmla="*/ 9777 h 10000"/>
                <a:gd name="connsiteX2" fmla="*/ 10000 w 10000"/>
                <a:gd name="connsiteY2" fmla="*/ 10000 h 10000"/>
                <a:gd name="connsiteX3" fmla="*/ 0 w 10000"/>
                <a:gd name="connsiteY3" fmla="*/ 0 h 10000"/>
                <a:gd name="connsiteX4" fmla="*/ 1926 w 10000"/>
                <a:gd name="connsiteY4" fmla="*/ 3468 h 10000"/>
                <a:gd name="connsiteX0" fmla="*/ 1926 w 10000"/>
                <a:gd name="connsiteY0" fmla="*/ 3468 h 10000"/>
                <a:gd name="connsiteX1" fmla="*/ 4674 w 10000"/>
                <a:gd name="connsiteY1" fmla="*/ 9994 h 10000"/>
                <a:gd name="connsiteX2" fmla="*/ 10000 w 10000"/>
                <a:gd name="connsiteY2" fmla="*/ 10000 h 10000"/>
                <a:gd name="connsiteX3" fmla="*/ 0 w 10000"/>
                <a:gd name="connsiteY3" fmla="*/ 0 h 10000"/>
                <a:gd name="connsiteX4" fmla="*/ 1926 w 10000"/>
                <a:gd name="connsiteY4" fmla="*/ 3468 h 10000"/>
                <a:gd name="connsiteX0" fmla="*/ 1926 w 10000"/>
                <a:gd name="connsiteY0" fmla="*/ 3468 h 10030"/>
                <a:gd name="connsiteX1" fmla="*/ 4770 w 10000"/>
                <a:gd name="connsiteY1" fmla="*/ 10030 h 10030"/>
                <a:gd name="connsiteX2" fmla="*/ 10000 w 10000"/>
                <a:gd name="connsiteY2" fmla="*/ 10000 h 10030"/>
                <a:gd name="connsiteX3" fmla="*/ 0 w 10000"/>
                <a:gd name="connsiteY3" fmla="*/ 0 h 10030"/>
                <a:gd name="connsiteX4" fmla="*/ 1926 w 10000"/>
                <a:gd name="connsiteY4" fmla="*/ 3468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30">
                  <a:moveTo>
                    <a:pt x="1926" y="3468"/>
                  </a:moveTo>
                  <a:lnTo>
                    <a:pt x="4770" y="10030"/>
                  </a:lnTo>
                  <a:lnTo>
                    <a:pt x="10000" y="10000"/>
                  </a:lnTo>
                  <a:lnTo>
                    <a:pt x="0" y="0"/>
                  </a:lnTo>
                  <a:lnTo>
                    <a:pt x="1926" y="3468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7"/>
            <p:cNvSpPr>
              <a:spLocks/>
            </p:cNvSpPr>
            <p:nvPr/>
          </p:nvSpPr>
          <p:spPr bwMode="auto">
            <a:xfrm>
              <a:off x="8521455" y="4405167"/>
              <a:ext cx="641106" cy="1315182"/>
            </a:xfrm>
            <a:custGeom>
              <a:avLst/>
              <a:gdLst>
                <a:gd name="T0" fmla="*/ 0 w 350"/>
                <a:gd name="T1" fmla="*/ 0 h 718"/>
                <a:gd name="T2" fmla="*/ 270 w 350"/>
                <a:gd name="T3" fmla="*/ 718 h 718"/>
                <a:gd name="T4" fmla="*/ 350 w 350"/>
                <a:gd name="T5" fmla="*/ 168 h 718"/>
                <a:gd name="T6" fmla="*/ 0 w 350"/>
                <a:gd name="T7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" h="718">
                  <a:moveTo>
                    <a:pt x="0" y="0"/>
                  </a:moveTo>
                  <a:lnTo>
                    <a:pt x="270" y="718"/>
                  </a:lnTo>
                  <a:lnTo>
                    <a:pt x="35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" name="Freeform 38"/>
            <p:cNvSpPr>
              <a:spLocks/>
            </p:cNvSpPr>
            <p:nvPr/>
          </p:nvSpPr>
          <p:spPr bwMode="auto">
            <a:xfrm>
              <a:off x="9006499" y="4731947"/>
              <a:ext cx="292706" cy="1007452"/>
            </a:xfrm>
            <a:custGeom>
              <a:avLst/>
              <a:gdLst>
                <a:gd name="T0" fmla="*/ 80 w 152"/>
                <a:gd name="T1" fmla="*/ 0 h 550"/>
                <a:gd name="T2" fmla="*/ 0 w 152"/>
                <a:gd name="T3" fmla="*/ 550 h 550"/>
                <a:gd name="T4" fmla="*/ 152 w 152"/>
                <a:gd name="T5" fmla="*/ 495 h 550"/>
                <a:gd name="T6" fmla="*/ 80 w 152"/>
                <a:gd name="T7" fmla="*/ 0 h 550"/>
                <a:gd name="connsiteX0" fmla="*/ 5263 w 10513"/>
                <a:gd name="connsiteY0" fmla="*/ 0 h 10000"/>
                <a:gd name="connsiteX1" fmla="*/ 0 w 10513"/>
                <a:gd name="connsiteY1" fmla="*/ 10000 h 10000"/>
                <a:gd name="connsiteX2" fmla="*/ 10513 w 10513"/>
                <a:gd name="connsiteY2" fmla="*/ 9851 h 10000"/>
                <a:gd name="connsiteX3" fmla="*/ 5263 w 10513"/>
                <a:gd name="connsiteY3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3" h="10000">
                  <a:moveTo>
                    <a:pt x="5263" y="0"/>
                  </a:moveTo>
                  <a:lnTo>
                    <a:pt x="0" y="10000"/>
                  </a:lnTo>
                  <a:lnTo>
                    <a:pt x="10513" y="9851"/>
                  </a:lnTo>
                  <a:lnTo>
                    <a:pt x="5263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8" name="Freeform 39"/>
            <p:cNvSpPr>
              <a:spLocks/>
            </p:cNvSpPr>
            <p:nvPr/>
          </p:nvSpPr>
          <p:spPr bwMode="auto">
            <a:xfrm>
              <a:off x="9532937" y="1583863"/>
              <a:ext cx="785813" cy="1509346"/>
            </a:xfrm>
            <a:custGeom>
              <a:avLst/>
              <a:gdLst>
                <a:gd name="T0" fmla="*/ 341 w 429"/>
                <a:gd name="T1" fmla="*/ 0 h 824"/>
                <a:gd name="T2" fmla="*/ 54 w 429"/>
                <a:gd name="T3" fmla="*/ 154 h 824"/>
                <a:gd name="T4" fmla="*/ 0 w 429"/>
                <a:gd name="T5" fmla="*/ 824 h 824"/>
                <a:gd name="T6" fmla="*/ 429 w 429"/>
                <a:gd name="T7" fmla="*/ 215 h 824"/>
                <a:gd name="T8" fmla="*/ 341 w 429"/>
                <a:gd name="T9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824">
                  <a:moveTo>
                    <a:pt x="341" y="0"/>
                  </a:moveTo>
                  <a:lnTo>
                    <a:pt x="54" y="154"/>
                  </a:lnTo>
                  <a:lnTo>
                    <a:pt x="0" y="824"/>
                  </a:lnTo>
                  <a:lnTo>
                    <a:pt x="429" y="215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CD41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9" name="Freeform 40"/>
            <p:cNvSpPr>
              <a:spLocks/>
            </p:cNvSpPr>
            <p:nvPr/>
          </p:nvSpPr>
          <p:spPr bwMode="auto">
            <a:xfrm>
              <a:off x="7897202" y="1787184"/>
              <a:ext cx="855418" cy="798634"/>
            </a:xfrm>
            <a:custGeom>
              <a:avLst/>
              <a:gdLst>
                <a:gd name="T0" fmla="*/ 294 w 467"/>
                <a:gd name="T1" fmla="*/ 436 h 436"/>
                <a:gd name="T2" fmla="*/ 467 w 467"/>
                <a:gd name="T3" fmla="*/ 223 h 436"/>
                <a:gd name="T4" fmla="*/ 0 w 467"/>
                <a:gd name="T5" fmla="*/ 0 h 436"/>
                <a:gd name="T6" fmla="*/ 294 w 467"/>
                <a:gd name="T7" fmla="*/ 43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7" h="436">
                  <a:moveTo>
                    <a:pt x="294" y="436"/>
                  </a:moveTo>
                  <a:lnTo>
                    <a:pt x="467" y="223"/>
                  </a:lnTo>
                  <a:lnTo>
                    <a:pt x="0" y="0"/>
                  </a:lnTo>
                  <a:lnTo>
                    <a:pt x="294" y="436"/>
                  </a:lnTo>
                  <a:close/>
                </a:path>
              </a:pathLst>
            </a:custGeom>
            <a:solidFill>
              <a:srgbClr val="F693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0" name="Freeform 41"/>
            <p:cNvSpPr>
              <a:spLocks/>
            </p:cNvSpPr>
            <p:nvPr/>
          </p:nvSpPr>
          <p:spPr bwMode="auto">
            <a:xfrm>
              <a:off x="7897202" y="1415344"/>
              <a:ext cx="855418" cy="780317"/>
            </a:xfrm>
            <a:custGeom>
              <a:avLst/>
              <a:gdLst>
                <a:gd name="T0" fmla="*/ 0 w 467"/>
                <a:gd name="T1" fmla="*/ 203 h 426"/>
                <a:gd name="T2" fmla="*/ 467 w 467"/>
                <a:gd name="T3" fmla="*/ 426 h 426"/>
                <a:gd name="T4" fmla="*/ 254 w 467"/>
                <a:gd name="T5" fmla="*/ 0 h 426"/>
                <a:gd name="T6" fmla="*/ 0 w 467"/>
                <a:gd name="T7" fmla="*/ 203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7" h="426">
                  <a:moveTo>
                    <a:pt x="0" y="203"/>
                  </a:moveTo>
                  <a:lnTo>
                    <a:pt x="467" y="426"/>
                  </a:lnTo>
                  <a:lnTo>
                    <a:pt x="254" y="0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CB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1" name="Freeform 42"/>
            <p:cNvSpPr>
              <a:spLocks/>
            </p:cNvSpPr>
            <p:nvPr/>
          </p:nvSpPr>
          <p:spPr bwMode="auto">
            <a:xfrm>
              <a:off x="8362461" y="807209"/>
              <a:ext cx="1795095" cy="1058740"/>
            </a:xfrm>
            <a:custGeom>
              <a:avLst/>
              <a:gdLst>
                <a:gd name="T0" fmla="*/ 570 w 980"/>
                <a:gd name="T1" fmla="*/ 40 h 578"/>
                <a:gd name="T2" fmla="*/ 144 w 980"/>
                <a:gd name="T3" fmla="*/ 0 h 578"/>
                <a:gd name="T4" fmla="*/ 0 w 980"/>
                <a:gd name="T5" fmla="*/ 332 h 578"/>
                <a:gd name="T6" fmla="*/ 693 w 980"/>
                <a:gd name="T7" fmla="*/ 578 h 578"/>
                <a:gd name="T8" fmla="*/ 980 w 980"/>
                <a:gd name="T9" fmla="*/ 424 h 578"/>
                <a:gd name="T10" fmla="*/ 570 w 980"/>
                <a:gd name="T11" fmla="*/ 4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0" h="578">
                  <a:moveTo>
                    <a:pt x="570" y="40"/>
                  </a:moveTo>
                  <a:lnTo>
                    <a:pt x="144" y="0"/>
                  </a:lnTo>
                  <a:lnTo>
                    <a:pt x="0" y="332"/>
                  </a:lnTo>
                  <a:lnTo>
                    <a:pt x="693" y="578"/>
                  </a:lnTo>
                  <a:lnTo>
                    <a:pt x="980" y="424"/>
                  </a:lnTo>
                  <a:lnTo>
                    <a:pt x="570" y="40"/>
                  </a:lnTo>
                  <a:close/>
                </a:path>
              </a:pathLst>
            </a:custGeom>
            <a:solidFill>
              <a:srgbClr val="FCB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2" name="Freeform 43"/>
            <p:cNvSpPr>
              <a:spLocks/>
            </p:cNvSpPr>
            <p:nvPr/>
          </p:nvSpPr>
          <p:spPr bwMode="auto">
            <a:xfrm>
              <a:off x="8362461" y="807209"/>
              <a:ext cx="1795095" cy="1058740"/>
            </a:xfrm>
            <a:custGeom>
              <a:avLst/>
              <a:gdLst>
                <a:gd name="T0" fmla="*/ 570 w 980"/>
                <a:gd name="T1" fmla="*/ 40 h 578"/>
                <a:gd name="T2" fmla="*/ 144 w 980"/>
                <a:gd name="T3" fmla="*/ 0 h 578"/>
                <a:gd name="T4" fmla="*/ 0 w 980"/>
                <a:gd name="T5" fmla="*/ 332 h 578"/>
                <a:gd name="T6" fmla="*/ 693 w 980"/>
                <a:gd name="T7" fmla="*/ 578 h 578"/>
                <a:gd name="T8" fmla="*/ 980 w 980"/>
                <a:gd name="T9" fmla="*/ 424 h 578"/>
                <a:gd name="T10" fmla="*/ 570 w 980"/>
                <a:gd name="T11" fmla="*/ 4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0" h="578">
                  <a:moveTo>
                    <a:pt x="570" y="40"/>
                  </a:moveTo>
                  <a:lnTo>
                    <a:pt x="144" y="0"/>
                  </a:lnTo>
                  <a:lnTo>
                    <a:pt x="0" y="332"/>
                  </a:lnTo>
                  <a:lnTo>
                    <a:pt x="693" y="578"/>
                  </a:lnTo>
                  <a:lnTo>
                    <a:pt x="980" y="424"/>
                  </a:lnTo>
                  <a:lnTo>
                    <a:pt x="570" y="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8362461" y="1415344"/>
              <a:ext cx="1269389" cy="1677865"/>
            </a:xfrm>
            <a:custGeom>
              <a:avLst/>
              <a:gdLst>
                <a:gd name="T0" fmla="*/ 213 w 693"/>
                <a:gd name="T1" fmla="*/ 426 h 916"/>
                <a:gd name="T2" fmla="*/ 447 w 693"/>
                <a:gd name="T3" fmla="*/ 677 h 916"/>
                <a:gd name="T4" fmla="*/ 577 w 693"/>
                <a:gd name="T5" fmla="*/ 764 h 916"/>
                <a:gd name="T6" fmla="*/ 639 w 693"/>
                <a:gd name="T7" fmla="*/ 916 h 916"/>
                <a:gd name="T8" fmla="*/ 693 w 693"/>
                <a:gd name="T9" fmla="*/ 246 h 916"/>
                <a:gd name="T10" fmla="*/ 0 w 693"/>
                <a:gd name="T11" fmla="*/ 0 h 916"/>
                <a:gd name="T12" fmla="*/ 213 w 693"/>
                <a:gd name="T13" fmla="*/ 42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916">
                  <a:moveTo>
                    <a:pt x="213" y="426"/>
                  </a:moveTo>
                  <a:lnTo>
                    <a:pt x="447" y="677"/>
                  </a:lnTo>
                  <a:lnTo>
                    <a:pt x="577" y="764"/>
                  </a:lnTo>
                  <a:lnTo>
                    <a:pt x="639" y="916"/>
                  </a:lnTo>
                  <a:lnTo>
                    <a:pt x="693" y="246"/>
                  </a:lnTo>
                  <a:lnTo>
                    <a:pt x="0" y="0"/>
                  </a:lnTo>
                  <a:lnTo>
                    <a:pt x="213" y="426"/>
                  </a:lnTo>
                  <a:close/>
                </a:path>
              </a:pathLst>
            </a:custGeom>
            <a:solidFill>
              <a:srgbClr val="F693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5"/>
            <p:cNvSpPr>
              <a:spLocks/>
            </p:cNvSpPr>
            <p:nvPr/>
          </p:nvSpPr>
          <p:spPr bwMode="auto">
            <a:xfrm>
              <a:off x="8362461" y="1415344"/>
              <a:ext cx="1269389" cy="1677865"/>
            </a:xfrm>
            <a:custGeom>
              <a:avLst/>
              <a:gdLst>
                <a:gd name="T0" fmla="*/ 213 w 693"/>
                <a:gd name="T1" fmla="*/ 426 h 916"/>
                <a:gd name="T2" fmla="*/ 447 w 693"/>
                <a:gd name="T3" fmla="*/ 677 h 916"/>
                <a:gd name="T4" fmla="*/ 577 w 693"/>
                <a:gd name="T5" fmla="*/ 764 h 916"/>
                <a:gd name="T6" fmla="*/ 639 w 693"/>
                <a:gd name="T7" fmla="*/ 916 h 916"/>
                <a:gd name="T8" fmla="*/ 693 w 693"/>
                <a:gd name="T9" fmla="*/ 246 h 916"/>
                <a:gd name="T10" fmla="*/ 0 w 693"/>
                <a:gd name="T11" fmla="*/ 0 h 916"/>
                <a:gd name="T12" fmla="*/ 213 w 693"/>
                <a:gd name="T13" fmla="*/ 42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916">
                  <a:moveTo>
                    <a:pt x="213" y="426"/>
                  </a:moveTo>
                  <a:lnTo>
                    <a:pt x="447" y="677"/>
                  </a:lnTo>
                  <a:lnTo>
                    <a:pt x="577" y="764"/>
                  </a:lnTo>
                  <a:lnTo>
                    <a:pt x="639" y="916"/>
                  </a:lnTo>
                  <a:lnTo>
                    <a:pt x="693" y="246"/>
                  </a:lnTo>
                  <a:lnTo>
                    <a:pt x="0" y="0"/>
                  </a:lnTo>
                  <a:lnTo>
                    <a:pt x="213" y="4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6"/>
            <p:cNvSpPr>
              <a:spLocks/>
            </p:cNvSpPr>
            <p:nvPr/>
          </p:nvSpPr>
          <p:spPr bwMode="auto">
            <a:xfrm>
              <a:off x="7880717" y="1777659"/>
              <a:ext cx="381000" cy="950669"/>
            </a:xfrm>
            <a:custGeom>
              <a:avLst/>
              <a:gdLst>
                <a:gd name="T0" fmla="*/ 0 w 208"/>
                <a:gd name="T1" fmla="*/ 519 h 519"/>
                <a:gd name="T2" fmla="*/ 208 w 208"/>
                <a:gd name="T3" fmla="*/ 429 h 519"/>
                <a:gd name="T4" fmla="*/ 9 w 208"/>
                <a:gd name="T5" fmla="*/ 0 h 519"/>
                <a:gd name="T6" fmla="*/ 0 w 208"/>
                <a:gd name="T7" fmla="*/ 5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519">
                  <a:moveTo>
                    <a:pt x="0" y="519"/>
                  </a:moveTo>
                  <a:lnTo>
                    <a:pt x="208" y="429"/>
                  </a:lnTo>
                  <a:lnTo>
                    <a:pt x="9" y="0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CD41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7"/>
            <p:cNvSpPr>
              <a:spLocks/>
            </p:cNvSpPr>
            <p:nvPr/>
          </p:nvSpPr>
          <p:spPr bwMode="auto">
            <a:xfrm>
              <a:off x="7897202" y="1787184"/>
              <a:ext cx="538529" cy="798634"/>
            </a:xfrm>
            <a:custGeom>
              <a:avLst/>
              <a:gdLst>
                <a:gd name="T0" fmla="*/ 0 w 294"/>
                <a:gd name="T1" fmla="*/ 0 h 436"/>
                <a:gd name="T2" fmla="*/ 199 w 294"/>
                <a:gd name="T3" fmla="*/ 429 h 436"/>
                <a:gd name="T4" fmla="*/ 294 w 294"/>
                <a:gd name="T5" fmla="*/ 436 h 436"/>
                <a:gd name="T6" fmla="*/ 0 w 294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4" h="436">
                  <a:moveTo>
                    <a:pt x="0" y="0"/>
                  </a:moveTo>
                  <a:lnTo>
                    <a:pt x="199" y="429"/>
                  </a:lnTo>
                  <a:lnTo>
                    <a:pt x="294" y="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3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7" name="Freeform 48"/>
            <p:cNvSpPr>
              <a:spLocks/>
            </p:cNvSpPr>
            <p:nvPr/>
          </p:nvSpPr>
          <p:spPr bwMode="auto">
            <a:xfrm>
              <a:off x="8457711" y="743098"/>
              <a:ext cx="168519" cy="732692"/>
            </a:xfrm>
            <a:custGeom>
              <a:avLst/>
              <a:gdLst>
                <a:gd name="T0" fmla="*/ 33 w 92"/>
                <a:gd name="T1" fmla="*/ 0 h 400"/>
                <a:gd name="T2" fmla="*/ 0 w 92"/>
                <a:gd name="T3" fmla="*/ 383 h 400"/>
                <a:gd name="T4" fmla="*/ 42 w 92"/>
                <a:gd name="T5" fmla="*/ 400 h 400"/>
                <a:gd name="T6" fmla="*/ 92 w 92"/>
                <a:gd name="T7" fmla="*/ 35 h 400"/>
                <a:gd name="T8" fmla="*/ 33 w 92"/>
                <a:gd name="T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400">
                  <a:moveTo>
                    <a:pt x="33" y="0"/>
                  </a:moveTo>
                  <a:lnTo>
                    <a:pt x="0" y="383"/>
                  </a:lnTo>
                  <a:lnTo>
                    <a:pt x="42" y="400"/>
                  </a:lnTo>
                  <a:lnTo>
                    <a:pt x="92" y="35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D656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>
              <a:off x="6713904" y="752623"/>
              <a:ext cx="1804255" cy="701553"/>
            </a:xfrm>
            <a:custGeom>
              <a:avLst/>
              <a:gdLst>
                <a:gd name="T0" fmla="*/ 985 w 985"/>
                <a:gd name="T1" fmla="*/ 0 h 383"/>
                <a:gd name="T2" fmla="*/ 0 w 985"/>
                <a:gd name="T3" fmla="*/ 37 h 383"/>
                <a:gd name="T4" fmla="*/ 952 w 985"/>
                <a:gd name="T5" fmla="*/ 383 h 383"/>
                <a:gd name="T6" fmla="*/ 985 w 985"/>
                <a:gd name="T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5" h="383">
                  <a:moveTo>
                    <a:pt x="985" y="0"/>
                  </a:moveTo>
                  <a:lnTo>
                    <a:pt x="0" y="37"/>
                  </a:lnTo>
                  <a:lnTo>
                    <a:pt x="952" y="383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F27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>
              <a:off x="6713904" y="820398"/>
              <a:ext cx="1743807" cy="976313"/>
            </a:xfrm>
            <a:custGeom>
              <a:avLst/>
              <a:gdLst>
                <a:gd name="T0" fmla="*/ 0 w 952"/>
                <a:gd name="T1" fmla="*/ 0 h 533"/>
                <a:gd name="T2" fmla="*/ 646 w 952"/>
                <a:gd name="T3" fmla="*/ 533 h 533"/>
                <a:gd name="T4" fmla="*/ 947 w 952"/>
                <a:gd name="T5" fmla="*/ 422 h 533"/>
                <a:gd name="T6" fmla="*/ 952 w 952"/>
                <a:gd name="T7" fmla="*/ 346 h 533"/>
                <a:gd name="T8" fmla="*/ 0 w 952"/>
                <a:gd name="T9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2" h="533">
                  <a:moveTo>
                    <a:pt x="0" y="0"/>
                  </a:moveTo>
                  <a:lnTo>
                    <a:pt x="646" y="533"/>
                  </a:lnTo>
                  <a:lnTo>
                    <a:pt x="947" y="422"/>
                  </a:lnTo>
                  <a:lnTo>
                    <a:pt x="952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32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>
              <a:off x="8448553" y="1444651"/>
              <a:ext cx="86092" cy="139211"/>
            </a:xfrm>
            <a:custGeom>
              <a:avLst/>
              <a:gdLst>
                <a:gd name="T0" fmla="*/ 0 w 47"/>
                <a:gd name="T1" fmla="*/ 76 h 76"/>
                <a:gd name="T2" fmla="*/ 47 w 47"/>
                <a:gd name="T3" fmla="*/ 17 h 76"/>
                <a:gd name="T4" fmla="*/ 5 w 47"/>
                <a:gd name="T5" fmla="*/ 0 h 76"/>
                <a:gd name="T6" fmla="*/ 0 w 47"/>
                <a:gd name="T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76">
                  <a:moveTo>
                    <a:pt x="0" y="76"/>
                  </a:moveTo>
                  <a:lnTo>
                    <a:pt x="47" y="17"/>
                  </a:lnTo>
                  <a:lnTo>
                    <a:pt x="5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B02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1" name="Freeform 27"/>
            <p:cNvSpPr>
              <a:spLocks/>
            </p:cNvSpPr>
            <p:nvPr/>
          </p:nvSpPr>
          <p:spPr bwMode="auto">
            <a:xfrm>
              <a:off x="6831135" y="3879753"/>
              <a:ext cx="1588111" cy="282086"/>
            </a:xfrm>
            <a:custGeom>
              <a:avLst/>
              <a:gdLst>
                <a:gd name="T0" fmla="*/ 0 w 867"/>
                <a:gd name="T1" fmla="*/ 43 h 154"/>
                <a:gd name="T2" fmla="*/ 530 w 867"/>
                <a:gd name="T3" fmla="*/ 154 h 154"/>
                <a:gd name="T4" fmla="*/ 867 w 867"/>
                <a:gd name="T5" fmla="*/ 0 h 154"/>
                <a:gd name="T6" fmla="*/ 0 w 867"/>
                <a:gd name="T7" fmla="*/ 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7" h="154">
                  <a:moveTo>
                    <a:pt x="0" y="43"/>
                  </a:moveTo>
                  <a:lnTo>
                    <a:pt x="530" y="154"/>
                  </a:lnTo>
                  <a:lnTo>
                    <a:pt x="867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612F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52" name="Group 4"/>
            <p:cNvGrpSpPr>
              <a:grpSpLocks noChangeAspect="1"/>
            </p:cNvGrpSpPr>
            <p:nvPr/>
          </p:nvGrpSpPr>
          <p:grpSpPr bwMode="auto">
            <a:xfrm>
              <a:off x="5518642" y="969416"/>
              <a:ext cx="2198687" cy="2352675"/>
              <a:chOff x="2323" y="1437"/>
              <a:chExt cx="1385" cy="1482"/>
            </a:xfrm>
          </p:grpSpPr>
          <p:sp>
            <p:nvSpPr>
              <p:cNvPr id="123" name="Freeform 6"/>
              <p:cNvSpPr>
                <a:spLocks/>
              </p:cNvSpPr>
              <p:nvPr/>
            </p:nvSpPr>
            <p:spPr bwMode="auto">
              <a:xfrm>
                <a:off x="2323" y="2054"/>
                <a:ext cx="747" cy="865"/>
              </a:xfrm>
              <a:custGeom>
                <a:avLst/>
                <a:gdLst>
                  <a:gd name="T0" fmla="*/ 747 w 747"/>
                  <a:gd name="T1" fmla="*/ 865 h 865"/>
                  <a:gd name="T2" fmla="*/ 0 w 747"/>
                  <a:gd name="T3" fmla="*/ 0 h 865"/>
                  <a:gd name="T4" fmla="*/ 619 w 747"/>
                  <a:gd name="T5" fmla="*/ 46 h 865"/>
                  <a:gd name="T6" fmla="*/ 747 w 747"/>
                  <a:gd name="T7" fmla="*/ 865 h 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7" h="865">
                    <a:moveTo>
                      <a:pt x="747" y="865"/>
                    </a:moveTo>
                    <a:lnTo>
                      <a:pt x="0" y="0"/>
                    </a:lnTo>
                    <a:lnTo>
                      <a:pt x="619" y="46"/>
                    </a:lnTo>
                    <a:lnTo>
                      <a:pt x="747" y="86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Freeform 9"/>
              <p:cNvSpPr>
                <a:spLocks/>
              </p:cNvSpPr>
              <p:nvPr/>
            </p:nvSpPr>
            <p:spPr bwMode="auto">
              <a:xfrm>
                <a:off x="2323" y="1437"/>
                <a:ext cx="1385" cy="663"/>
              </a:xfrm>
              <a:custGeom>
                <a:avLst/>
                <a:gdLst>
                  <a:gd name="T0" fmla="*/ 1385 w 1385"/>
                  <a:gd name="T1" fmla="*/ 534 h 663"/>
                  <a:gd name="T2" fmla="*/ 619 w 1385"/>
                  <a:gd name="T3" fmla="*/ 663 h 663"/>
                  <a:gd name="T4" fmla="*/ 0 w 1385"/>
                  <a:gd name="T5" fmla="*/ 617 h 663"/>
                  <a:gd name="T6" fmla="*/ 738 w 1385"/>
                  <a:gd name="T7" fmla="*/ 0 h 663"/>
                  <a:gd name="T8" fmla="*/ 1385 w 1385"/>
                  <a:gd name="T9" fmla="*/ 534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5" h="663">
                    <a:moveTo>
                      <a:pt x="1385" y="534"/>
                    </a:moveTo>
                    <a:lnTo>
                      <a:pt x="619" y="663"/>
                    </a:lnTo>
                    <a:lnTo>
                      <a:pt x="0" y="617"/>
                    </a:lnTo>
                    <a:lnTo>
                      <a:pt x="738" y="0"/>
                    </a:lnTo>
                    <a:lnTo>
                      <a:pt x="1385" y="5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11"/>
              <p:cNvSpPr>
                <a:spLocks/>
              </p:cNvSpPr>
              <p:nvPr/>
            </p:nvSpPr>
            <p:spPr bwMode="auto">
              <a:xfrm>
                <a:off x="2942" y="1971"/>
                <a:ext cx="766" cy="948"/>
              </a:xfrm>
              <a:custGeom>
                <a:avLst/>
                <a:gdLst>
                  <a:gd name="T0" fmla="*/ 766 w 766"/>
                  <a:gd name="T1" fmla="*/ 0 h 948"/>
                  <a:gd name="T2" fmla="*/ 128 w 766"/>
                  <a:gd name="T3" fmla="*/ 948 h 948"/>
                  <a:gd name="T4" fmla="*/ 0 w 766"/>
                  <a:gd name="T5" fmla="*/ 129 h 948"/>
                  <a:gd name="T6" fmla="*/ 766 w 766"/>
                  <a:gd name="T7" fmla="*/ 0 h 9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948">
                    <a:moveTo>
                      <a:pt x="766" y="0"/>
                    </a:moveTo>
                    <a:lnTo>
                      <a:pt x="128" y="948"/>
                    </a:lnTo>
                    <a:lnTo>
                      <a:pt x="0" y="129"/>
                    </a:lnTo>
                    <a:lnTo>
                      <a:pt x="7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Freeform 13"/>
              <p:cNvSpPr>
                <a:spLocks/>
              </p:cNvSpPr>
              <p:nvPr/>
            </p:nvSpPr>
            <p:spPr bwMode="auto">
              <a:xfrm>
                <a:off x="2819" y="2401"/>
                <a:ext cx="28" cy="24"/>
              </a:xfrm>
              <a:custGeom>
                <a:avLst/>
                <a:gdLst>
                  <a:gd name="T0" fmla="*/ 10 w 12"/>
                  <a:gd name="T1" fmla="*/ 1 h 10"/>
                  <a:gd name="T2" fmla="*/ 5 w 12"/>
                  <a:gd name="T3" fmla="*/ 0 h 10"/>
                  <a:gd name="T4" fmla="*/ 0 w 12"/>
                  <a:gd name="T5" fmla="*/ 0 h 10"/>
                  <a:gd name="T6" fmla="*/ 0 w 12"/>
                  <a:gd name="T7" fmla="*/ 0 h 10"/>
                  <a:gd name="T8" fmla="*/ 0 w 12"/>
                  <a:gd name="T9" fmla="*/ 10 h 10"/>
                  <a:gd name="T10" fmla="*/ 0 w 12"/>
                  <a:gd name="T11" fmla="*/ 10 h 10"/>
                  <a:gd name="T12" fmla="*/ 7 w 12"/>
                  <a:gd name="T13" fmla="*/ 10 h 10"/>
                  <a:gd name="T14" fmla="*/ 11 w 12"/>
                  <a:gd name="T15" fmla="*/ 9 h 10"/>
                  <a:gd name="T16" fmla="*/ 12 w 12"/>
                  <a:gd name="T17" fmla="*/ 5 h 10"/>
                  <a:gd name="T18" fmla="*/ 10 w 12"/>
                  <a:gd name="T1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10" y="1"/>
                    </a:moveTo>
                    <a:cubicBezTo>
                      <a:pt x="9" y="0"/>
                      <a:pt x="7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9" y="10"/>
                      <a:pt x="11" y="9"/>
                    </a:cubicBezTo>
                    <a:cubicBezTo>
                      <a:pt x="12" y="8"/>
                      <a:pt x="12" y="7"/>
                      <a:pt x="12" y="5"/>
                    </a:cubicBezTo>
                    <a:cubicBezTo>
                      <a:pt x="12" y="3"/>
                      <a:pt x="12" y="2"/>
                      <a:pt x="10" y="1"/>
                    </a:cubicBezTo>
                    <a:close/>
                  </a:path>
                </a:pathLst>
              </a:custGeom>
              <a:solidFill>
                <a:srgbClr val="E62E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Freeform 14"/>
              <p:cNvSpPr>
                <a:spLocks/>
              </p:cNvSpPr>
              <p:nvPr/>
            </p:nvSpPr>
            <p:spPr bwMode="auto">
              <a:xfrm>
                <a:off x="2980" y="2411"/>
                <a:ext cx="16" cy="33"/>
              </a:xfrm>
              <a:custGeom>
                <a:avLst/>
                <a:gdLst>
                  <a:gd name="T0" fmla="*/ 9 w 16"/>
                  <a:gd name="T1" fmla="*/ 0 h 33"/>
                  <a:gd name="T2" fmla="*/ 0 w 16"/>
                  <a:gd name="T3" fmla="*/ 33 h 33"/>
                  <a:gd name="T4" fmla="*/ 16 w 16"/>
                  <a:gd name="T5" fmla="*/ 33 h 33"/>
                  <a:gd name="T6" fmla="*/ 14 w 16"/>
                  <a:gd name="T7" fmla="*/ 12 h 33"/>
                  <a:gd name="T8" fmla="*/ 9 w 16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3">
                    <a:moveTo>
                      <a:pt x="9" y="0"/>
                    </a:moveTo>
                    <a:lnTo>
                      <a:pt x="0" y="33"/>
                    </a:lnTo>
                    <a:lnTo>
                      <a:pt x="16" y="33"/>
                    </a:lnTo>
                    <a:lnTo>
                      <a:pt x="14" y="1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E62E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15"/>
              <p:cNvSpPr>
                <a:spLocks/>
              </p:cNvSpPr>
              <p:nvPr/>
            </p:nvSpPr>
            <p:spPr bwMode="auto">
              <a:xfrm>
                <a:off x="2980" y="2411"/>
                <a:ext cx="16" cy="33"/>
              </a:xfrm>
              <a:custGeom>
                <a:avLst/>
                <a:gdLst>
                  <a:gd name="T0" fmla="*/ 9 w 16"/>
                  <a:gd name="T1" fmla="*/ 0 h 33"/>
                  <a:gd name="T2" fmla="*/ 0 w 16"/>
                  <a:gd name="T3" fmla="*/ 33 h 33"/>
                  <a:gd name="T4" fmla="*/ 16 w 16"/>
                  <a:gd name="T5" fmla="*/ 33 h 33"/>
                  <a:gd name="T6" fmla="*/ 14 w 16"/>
                  <a:gd name="T7" fmla="*/ 12 h 33"/>
                  <a:gd name="T8" fmla="*/ 9 w 16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3">
                    <a:moveTo>
                      <a:pt x="9" y="0"/>
                    </a:moveTo>
                    <a:lnTo>
                      <a:pt x="0" y="33"/>
                    </a:lnTo>
                    <a:lnTo>
                      <a:pt x="16" y="33"/>
                    </a:lnTo>
                    <a:lnTo>
                      <a:pt x="14" y="12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16"/>
              <p:cNvSpPr>
                <a:spLocks/>
              </p:cNvSpPr>
              <p:nvPr/>
            </p:nvSpPr>
            <p:spPr bwMode="auto">
              <a:xfrm>
                <a:off x="3089" y="2014"/>
                <a:ext cx="133" cy="62"/>
              </a:xfrm>
              <a:custGeom>
                <a:avLst/>
                <a:gdLst>
                  <a:gd name="T0" fmla="*/ 29 w 56"/>
                  <a:gd name="T1" fmla="*/ 0 h 26"/>
                  <a:gd name="T2" fmla="*/ 0 w 56"/>
                  <a:gd name="T3" fmla="*/ 26 h 26"/>
                  <a:gd name="T4" fmla="*/ 56 w 56"/>
                  <a:gd name="T5" fmla="*/ 17 h 26"/>
                  <a:gd name="T6" fmla="*/ 29 w 5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26">
                    <a:moveTo>
                      <a:pt x="29" y="0"/>
                    </a:moveTo>
                    <a:cubicBezTo>
                      <a:pt x="14" y="0"/>
                      <a:pt x="2" y="11"/>
                      <a:pt x="0" y="2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1" y="7"/>
                      <a:pt x="41" y="0"/>
                      <a:pt x="29" y="0"/>
                    </a:cubicBezTo>
                  </a:path>
                </a:pathLst>
              </a:custGeom>
              <a:solidFill>
                <a:srgbClr val="F63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Freeform 17"/>
              <p:cNvSpPr>
                <a:spLocks/>
              </p:cNvSpPr>
              <p:nvPr/>
            </p:nvSpPr>
            <p:spPr bwMode="auto">
              <a:xfrm>
                <a:off x="2994" y="2423"/>
                <a:ext cx="5" cy="21"/>
              </a:xfrm>
              <a:custGeom>
                <a:avLst/>
                <a:gdLst>
                  <a:gd name="T0" fmla="*/ 0 w 5"/>
                  <a:gd name="T1" fmla="*/ 0 h 21"/>
                  <a:gd name="T2" fmla="*/ 2 w 5"/>
                  <a:gd name="T3" fmla="*/ 21 h 21"/>
                  <a:gd name="T4" fmla="*/ 5 w 5"/>
                  <a:gd name="T5" fmla="*/ 21 h 21"/>
                  <a:gd name="T6" fmla="*/ 0 w 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1">
                    <a:moveTo>
                      <a:pt x="0" y="0"/>
                    </a:moveTo>
                    <a:lnTo>
                      <a:pt x="2" y="21"/>
                    </a:lnTo>
                    <a:lnTo>
                      <a:pt x="5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Freeform 18"/>
              <p:cNvSpPr>
                <a:spLocks/>
              </p:cNvSpPr>
              <p:nvPr/>
            </p:nvSpPr>
            <p:spPr bwMode="auto">
              <a:xfrm>
                <a:off x="2994" y="2423"/>
                <a:ext cx="5" cy="21"/>
              </a:xfrm>
              <a:custGeom>
                <a:avLst/>
                <a:gdLst>
                  <a:gd name="T0" fmla="*/ 0 w 5"/>
                  <a:gd name="T1" fmla="*/ 0 h 21"/>
                  <a:gd name="T2" fmla="*/ 2 w 5"/>
                  <a:gd name="T3" fmla="*/ 21 h 21"/>
                  <a:gd name="T4" fmla="*/ 5 w 5"/>
                  <a:gd name="T5" fmla="*/ 21 h 21"/>
                  <a:gd name="T6" fmla="*/ 0 w 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1">
                    <a:moveTo>
                      <a:pt x="0" y="0"/>
                    </a:moveTo>
                    <a:lnTo>
                      <a:pt x="2" y="21"/>
                    </a:lnTo>
                    <a:lnTo>
                      <a:pt x="5" y="2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Freeform 19"/>
              <p:cNvSpPr>
                <a:spLocks/>
              </p:cNvSpPr>
              <p:nvPr/>
            </p:nvSpPr>
            <p:spPr bwMode="auto">
              <a:xfrm>
                <a:off x="3155" y="2149"/>
                <a:ext cx="5" cy="43"/>
              </a:xfrm>
              <a:custGeom>
                <a:avLst/>
                <a:gdLst>
                  <a:gd name="T0" fmla="*/ 1 w 2"/>
                  <a:gd name="T1" fmla="*/ 0 h 18"/>
                  <a:gd name="T2" fmla="*/ 0 w 2"/>
                  <a:gd name="T3" fmla="*/ 1 h 18"/>
                  <a:gd name="T4" fmla="*/ 0 w 2"/>
                  <a:gd name="T5" fmla="*/ 18 h 18"/>
                  <a:gd name="T6" fmla="*/ 2 w 2"/>
                  <a:gd name="T7" fmla="*/ 18 h 18"/>
                  <a:gd name="T8" fmla="*/ 2 w 2"/>
                  <a:gd name="T9" fmla="*/ 1 h 18"/>
                  <a:gd name="T10" fmla="*/ 2 w 2"/>
                  <a:gd name="T11" fmla="*/ 1 h 18"/>
                  <a:gd name="T12" fmla="*/ 1 w 2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8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rgbClr val="CD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20"/>
              <p:cNvSpPr>
                <a:spLocks noEditPoints="1"/>
              </p:cNvSpPr>
              <p:nvPr/>
            </p:nvSpPr>
            <p:spPr bwMode="auto">
              <a:xfrm>
                <a:off x="3089" y="2054"/>
                <a:ext cx="140" cy="138"/>
              </a:xfrm>
              <a:custGeom>
                <a:avLst/>
                <a:gdLst>
                  <a:gd name="T0" fmla="*/ 8 w 59"/>
                  <a:gd name="T1" fmla="*/ 32 h 58"/>
                  <a:gd name="T2" fmla="*/ 8 w 59"/>
                  <a:gd name="T3" fmla="*/ 32 h 58"/>
                  <a:gd name="T4" fmla="*/ 8 w 59"/>
                  <a:gd name="T5" fmla="*/ 32 h 58"/>
                  <a:gd name="T6" fmla="*/ 19 w 59"/>
                  <a:gd name="T7" fmla="*/ 58 h 58"/>
                  <a:gd name="T8" fmla="*/ 23 w 59"/>
                  <a:gd name="T9" fmla="*/ 58 h 58"/>
                  <a:gd name="T10" fmla="*/ 23 w 59"/>
                  <a:gd name="T11" fmla="*/ 41 h 58"/>
                  <a:gd name="T12" fmla="*/ 23 w 59"/>
                  <a:gd name="T13" fmla="*/ 41 h 58"/>
                  <a:gd name="T14" fmla="*/ 15 w 59"/>
                  <a:gd name="T15" fmla="*/ 15 h 58"/>
                  <a:gd name="T16" fmla="*/ 16 w 59"/>
                  <a:gd name="T17" fmla="*/ 13 h 58"/>
                  <a:gd name="T18" fmla="*/ 17 w 59"/>
                  <a:gd name="T19" fmla="*/ 14 h 58"/>
                  <a:gd name="T20" fmla="*/ 23 w 59"/>
                  <a:gd name="T21" fmla="*/ 33 h 58"/>
                  <a:gd name="T22" fmla="*/ 23 w 59"/>
                  <a:gd name="T23" fmla="*/ 22 h 58"/>
                  <a:gd name="T24" fmla="*/ 24 w 59"/>
                  <a:gd name="T25" fmla="*/ 21 h 58"/>
                  <a:gd name="T26" fmla="*/ 25 w 59"/>
                  <a:gd name="T27" fmla="*/ 22 h 58"/>
                  <a:gd name="T28" fmla="*/ 25 w 59"/>
                  <a:gd name="T29" fmla="*/ 37 h 58"/>
                  <a:gd name="T30" fmla="*/ 29 w 59"/>
                  <a:gd name="T31" fmla="*/ 35 h 58"/>
                  <a:gd name="T32" fmla="*/ 33 w 59"/>
                  <a:gd name="T33" fmla="*/ 37 h 58"/>
                  <a:gd name="T34" fmla="*/ 33 w 59"/>
                  <a:gd name="T35" fmla="*/ 22 h 58"/>
                  <a:gd name="T36" fmla="*/ 34 w 59"/>
                  <a:gd name="T37" fmla="*/ 21 h 58"/>
                  <a:gd name="T38" fmla="*/ 35 w 59"/>
                  <a:gd name="T39" fmla="*/ 22 h 58"/>
                  <a:gd name="T40" fmla="*/ 35 w 59"/>
                  <a:gd name="T41" fmla="*/ 33 h 58"/>
                  <a:gd name="T42" fmla="*/ 41 w 59"/>
                  <a:gd name="T43" fmla="*/ 14 h 58"/>
                  <a:gd name="T44" fmla="*/ 43 w 59"/>
                  <a:gd name="T45" fmla="*/ 13 h 58"/>
                  <a:gd name="T46" fmla="*/ 44 w 59"/>
                  <a:gd name="T47" fmla="*/ 15 h 58"/>
                  <a:gd name="T48" fmla="*/ 36 w 59"/>
                  <a:gd name="T49" fmla="*/ 41 h 58"/>
                  <a:gd name="T50" fmla="*/ 36 w 59"/>
                  <a:gd name="T51" fmla="*/ 41 h 58"/>
                  <a:gd name="T52" fmla="*/ 36 w 59"/>
                  <a:gd name="T53" fmla="*/ 58 h 58"/>
                  <a:gd name="T54" fmla="*/ 40 w 59"/>
                  <a:gd name="T55" fmla="*/ 58 h 58"/>
                  <a:gd name="T56" fmla="*/ 51 w 59"/>
                  <a:gd name="T57" fmla="*/ 32 h 58"/>
                  <a:gd name="T58" fmla="*/ 51 w 59"/>
                  <a:gd name="T59" fmla="*/ 32 h 58"/>
                  <a:gd name="T60" fmla="*/ 51 w 59"/>
                  <a:gd name="T61" fmla="*/ 32 h 58"/>
                  <a:gd name="T62" fmla="*/ 59 w 59"/>
                  <a:gd name="T63" fmla="*/ 12 h 58"/>
                  <a:gd name="T64" fmla="*/ 56 w 59"/>
                  <a:gd name="T65" fmla="*/ 0 h 58"/>
                  <a:gd name="T66" fmla="*/ 0 w 59"/>
                  <a:gd name="T67" fmla="*/ 9 h 58"/>
                  <a:gd name="T68" fmla="*/ 0 w 59"/>
                  <a:gd name="T69" fmla="*/ 12 h 58"/>
                  <a:gd name="T70" fmla="*/ 8 w 59"/>
                  <a:gd name="T71" fmla="*/ 32 h 58"/>
                  <a:gd name="T72" fmla="*/ 31 w 59"/>
                  <a:gd name="T73" fmla="*/ 24 h 58"/>
                  <a:gd name="T74" fmla="*/ 28 w 59"/>
                  <a:gd name="T75" fmla="*/ 24 h 58"/>
                  <a:gd name="T76" fmla="*/ 26 w 59"/>
                  <a:gd name="T77" fmla="*/ 22 h 58"/>
                  <a:gd name="T78" fmla="*/ 28 w 59"/>
                  <a:gd name="T79" fmla="*/ 20 h 58"/>
                  <a:gd name="T80" fmla="*/ 31 w 59"/>
                  <a:gd name="T81" fmla="*/ 20 h 58"/>
                  <a:gd name="T82" fmla="*/ 33 w 59"/>
                  <a:gd name="T83" fmla="*/ 22 h 58"/>
                  <a:gd name="T84" fmla="*/ 31 w 59"/>
                  <a:gd name="T85" fmla="*/ 24 h 58"/>
                  <a:gd name="T86" fmla="*/ 19 w 59"/>
                  <a:gd name="T87" fmla="*/ 14 h 58"/>
                  <a:gd name="T88" fmla="*/ 40 w 59"/>
                  <a:gd name="T89" fmla="*/ 14 h 58"/>
                  <a:gd name="T90" fmla="*/ 40 w 59"/>
                  <a:gd name="T91" fmla="*/ 14 h 58"/>
                  <a:gd name="T92" fmla="*/ 40 w 59"/>
                  <a:gd name="T93" fmla="*/ 15 h 58"/>
                  <a:gd name="T94" fmla="*/ 19 w 59"/>
                  <a:gd name="T95" fmla="*/ 15 h 58"/>
                  <a:gd name="T96" fmla="*/ 18 w 59"/>
                  <a:gd name="T97" fmla="*/ 14 h 58"/>
                  <a:gd name="T98" fmla="*/ 19 w 59"/>
                  <a:gd name="T9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9" h="58">
                    <a:moveTo>
                      <a:pt x="8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3"/>
                      <a:pt x="18" y="45"/>
                      <a:pt x="19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4"/>
                      <a:pt x="15" y="14"/>
                      <a:pt x="16" y="13"/>
                    </a:cubicBezTo>
                    <a:cubicBezTo>
                      <a:pt x="16" y="13"/>
                      <a:pt x="17" y="14"/>
                      <a:pt x="17" y="14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1"/>
                      <a:pt x="24" y="21"/>
                    </a:cubicBezTo>
                    <a:cubicBezTo>
                      <a:pt x="25" y="21"/>
                      <a:pt x="25" y="22"/>
                      <a:pt x="25" y="22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36"/>
                      <a:pt x="28" y="35"/>
                      <a:pt x="29" y="35"/>
                    </a:cubicBezTo>
                    <a:cubicBezTo>
                      <a:pt x="31" y="35"/>
                      <a:pt x="32" y="36"/>
                      <a:pt x="33" y="37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4" y="21"/>
                      <a:pt x="34" y="21"/>
                    </a:cubicBezTo>
                    <a:cubicBezTo>
                      <a:pt x="35" y="21"/>
                      <a:pt x="35" y="22"/>
                      <a:pt x="35" y="22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2" y="14"/>
                      <a:pt x="42" y="13"/>
                      <a:pt x="43" y="13"/>
                    </a:cubicBezTo>
                    <a:cubicBezTo>
                      <a:pt x="44" y="14"/>
                      <a:pt x="44" y="14"/>
                      <a:pt x="44" y="15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45"/>
                      <a:pt x="50" y="33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26"/>
                      <a:pt x="59" y="19"/>
                      <a:pt x="59" y="12"/>
                    </a:cubicBezTo>
                    <a:cubicBezTo>
                      <a:pt x="59" y="8"/>
                      <a:pt x="57" y="3"/>
                      <a:pt x="56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9"/>
                      <a:pt x="3" y="26"/>
                      <a:pt x="8" y="32"/>
                    </a:cubicBezTo>
                    <a:moveTo>
                      <a:pt x="31" y="24"/>
                    </a:move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6" y="23"/>
                      <a:pt x="26" y="22"/>
                    </a:cubicBezTo>
                    <a:cubicBezTo>
                      <a:pt x="26" y="21"/>
                      <a:pt x="27" y="20"/>
                      <a:pt x="28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20"/>
                      <a:pt x="33" y="21"/>
                      <a:pt x="33" y="22"/>
                    </a:cubicBezTo>
                    <a:cubicBezTo>
                      <a:pt x="33" y="23"/>
                      <a:pt x="32" y="24"/>
                      <a:pt x="31" y="24"/>
                    </a:cubicBezTo>
                    <a:moveTo>
                      <a:pt x="19" y="14"/>
                    </a:move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9" y="14"/>
                    </a:cubicBezTo>
                  </a:path>
                </a:pathLst>
              </a:custGeom>
              <a:solidFill>
                <a:srgbClr val="CD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Freeform 21"/>
              <p:cNvSpPr>
                <a:spLocks/>
              </p:cNvSpPr>
              <p:nvPr/>
            </p:nvSpPr>
            <p:spPr bwMode="auto">
              <a:xfrm>
                <a:off x="3077" y="2002"/>
                <a:ext cx="157" cy="76"/>
              </a:xfrm>
              <a:custGeom>
                <a:avLst/>
                <a:gdLst>
                  <a:gd name="T0" fmla="*/ 34 w 66"/>
                  <a:gd name="T1" fmla="*/ 0 h 32"/>
                  <a:gd name="T2" fmla="*/ 0 w 66"/>
                  <a:gd name="T3" fmla="*/ 32 h 32"/>
                  <a:gd name="T4" fmla="*/ 5 w 66"/>
                  <a:gd name="T5" fmla="*/ 31 h 32"/>
                  <a:gd name="T6" fmla="*/ 34 w 66"/>
                  <a:gd name="T7" fmla="*/ 5 h 32"/>
                  <a:gd name="T8" fmla="*/ 61 w 66"/>
                  <a:gd name="T9" fmla="*/ 22 h 32"/>
                  <a:gd name="T10" fmla="*/ 66 w 66"/>
                  <a:gd name="T11" fmla="*/ 21 h 32"/>
                  <a:gd name="T12" fmla="*/ 34 w 66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32">
                    <a:moveTo>
                      <a:pt x="34" y="0"/>
                    </a:moveTo>
                    <a:cubicBezTo>
                      <a:pt x="16" y="0"/>
                      <a:pt x="1" y="14"/>
                      <a:pt x="0" y="32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7" y="16"/>
                      <a:pt x="19" y="5"/>
                      <a:pt x="34" y="5"/>
                    </a:cubicBezTo>
                    <a:cubicBezTo>
                      <a:pt x="46" y="5"/>
                      <a:pt x="56" y="12"/>
                      <a:pt x="61" y="22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1" y="8"/>
                      <a:pt x="48" y="0"/>
                      <a:pt x="34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22"/>
              <p:cNvSpPr>
                <a:spLocks/>
              </p:cNvSpPr>
              <p:nvPr/>
            </p:nvSpPr>
            <p:spPr bwMode="auto">
              <a:xfrm>
                <a:off x="3151" y="2102"/>
                <a:ext cx="16" cy="9"/>
              </a:xfrm>
              <a:custGeom>
                <a:avLst/>
                <a:gdLst>
                  <a:gd name="T0" fmla="*/ 5 w 7"/>
                  <a:gd name="T1" fmla="*/ 0 h 4"/>
                  <a:gd name="T2" fmla="*/ 2 w 7"/>
                  <a:gd name="T3" fmla="*/ 0 h 4"/>
                  <a:gd name="T4" fmla="*/ 0 w 7"/>
                  <a:gd name="T5" fmla="*/ 2 h 4"/>
                  <a:gd name="T6" fmla="*/ 2 w 7"/>
                  <a:gd name="T7" fmla="*/ 4 h 4"/>
                  <a:gd name="T8" fmla="*/ 5 w 7"/>
                  <a:gd name="T9" fmla="*/ 4 h 4"/>
                  <a:gd name="T10" fmla="*/ 7 w 7"/>
                  <a:gd name="T11" fmla="*/ 2 h 4"/>
                  <a:gd name="T12" fmla="*/ 5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7" y="3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Freeform 23"/>
              <p:cNvSpPr>
                <a:spLocks/>
              </p:cNvSpPr>
              <p:nvPr/>
            </p:nvSpPr>
            <p:spPr bwMode="auto">
              <a:xfrm>
                <a:off x="3132" y="2088"/>
                <a:ext cx="52" cy="2"/>
              </a:xfrm>
              <a:custGeom>
                <a:avLst/>
                <a:gdLst>
                  <a:gd name="T0" fmla="*/ 1 w 22"/>
                  <a:gd name="T1" fmla="*/ 1 h 1"/>
                  <a:gd name="T2" fmla="*/ 22 w 22"/>
                  <a:gd name="T3" fmla="*/ 1 h 1"/>
                  <a:gd name="T4" fmla="*/ 22 w 22"/>
                  <a:gd name="T5" fmla="*/ 0 h 1"/>
                  <a:gd name="T6" fmla="*/ 22 w 22"/>
                  <a:gd name="T7" fmla="*/ 0 h 1"/>
                  <a:gd name="T8" fmla="*/ 1 w 22"/>
                  <a:gd name="T9" fmla="*/ 0 h 1"/>
                  <a:gd name="T10" fmla="*/ 0 w 22"/>
                  <a:gd name="T11" fmla="*/ 0 h 1"/>
                  <a:gd name="T12" fmla="*/ 1 w 2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">
                    <a:moveTo>
                      <a:pt x="1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Freeform 24"/>
              <p:cNvSpPr>
                <a:spLocks/>
              </p:cNvSpPr>
              <p:nvPr/>
            </p:nvSpPr>
            <p:spPr bwMode="auto">
              <a:xfrm>
                <a:off x="2724" y="2387"/>
                <a:ext cx="59" cy="90"/>
              </a:xfrm>
              <a:custGeom>
                <a:avLst/>
                <a:gdLst>
                  <a:gd name="T0" fmla="*/ 22 w 25"/>
                  <a:gd name="T1" fmla="*/ 1 h 38"/>
                  <a:gd name="T2" fmla="*/ 15 w 25"/>
                  <a:gd name="T3" fmla="*/ 0 h 38"/>
                  <a:gd name="T4" fmla="*/ 8 w 25"/>
                  <a:gd name="T5" fmla="*/ 1 h 38"/>
                  <a:gd name="T6" fmla="*/ 3 w 25"/>
                  <a:gd name="T7" fmla="*/ 3 h 38"/>
                  <a:gd name="T8" fmla="*/ 1 w 25"/>
                  <a:gd name="T9" fmla="*/ 8 h 38"/>
                  <a:gd name="T10" fmla="*/ 0 w 25"/>
                  <a:gd name="T11" fmla="*/ 13 h 38"/>
                  <a:gd name="T12" fmla="*/ 0 w 25"/>
                  <a:gd name="T13" fmla="*/ 26 h 38"/>
                  <a:gd name="T14" fmla="*/ 4 w 25"/>
                  <a:gd name="T15" fmla="*/ 35 h 38"/>
                  <a:gd name="T16" fmla="*/ 14 w 25"/>
                  <a:gd name="T17" fmla="*/ 38 h 38"/>
                  <a:gd name="T18" fmla="*/ 21 w 25"/>
                  <a:gd name="T19" fmla="*/ 37 h 38"/>
                  <a:gd name="T20" fmla="*/ 24 w 25"/>
                  <a:gd name="T21" fmla="*/ 36 h 38"/>
                  <a:gd name="T22" fmla="*/ 24 w 25"/>
                  <a:gd name="T23" fmla="*/ 35 h 38"/>
                  <a:gd name="T24" fmla="*/ 24 w 25"/>
                  <a:gd name="T25" fmla="*/ 33 h 38"/>
                  <a:gd name="T26" fmla="*/ 23 w 25"/>
                  <a:gd name="T27" fmla="*/ 31 h 38"/>
                  <a:gd name="T28" fmla="*/ 23 w 25"/>
                  <a:gd name="T29" fmla="*/ 30 h 38"/>
                  <a:gd name="T30" fmla="*/ 22 w 25"/>
                  <a:gd name="T31" fmla="*/ 30 h 38"/>
                  <a:gd name="T32" fmla="*/ 19 w 25"/>
                  <a:gd name="T33" fmla="*/ 31 h 38"/>
                  <a:gd name="T34" fmla="*/ 15 w 25"/>
                  <a:gd name="T35" fmla="*/ 32 h 38"/>
                  <a:gd name="T36" fmla="*/ 12 w 25"/>
                  <a:gd name="T37" fmla="*/ 32 h 38"/>
                  <a:gd name="T38" fmla="*/ 9 w 25"/>
                  <a:gd name="T39" fmla="*/ 31 h 38"/>
                  <a:gd name="T40" fmla="*/ 8 w 25"/>
                  <a:gd name="T41" fmla="*/ 29 h 38"/>
                  <a:gd name="T42" fmla="*/ 7 w 25"/>
                  <a:gd name="T43" fmla="*/ 26 h 38"/>
                  <a:gd name="T44" fmla="*/ 7 w 25"/>
                  <a:gd name="T45" fmla="*/ 13 h 38"/>
                  <a:gd name="T46" fmla="*/ 9 w 25"/>
                  <a:gd name="T47" fmla="*/ 7 h 38"/>
                  <a:gd name="T48" fmla="*/ 16 w 25"/>
                  <a:gd name="T49" fmla="*/ 6 h 38"/>
                  <a:gd name="T50" fmla="*/ 19 w 25"/>
                  <a:gd name="T51" fmla="*/ 6 h 38"/>
                  <a:gd name="T52" fmla="*/ 22 w 25"/>
                  <a:gd name="T53" fmla="*/ 7 h 38"/>
                  <a:gd name="T54" fmla="*/ 23 w 25"/>
                  <a:gd name="T55" fmla="*/ 6 h 38"/>
                  <a:gd name="T56" fmla="*/ 24 w 25"/>
                  <a:gd name="T57" fmla="*/ 5 h 38"/>
                  <a:gd name="T58" fmla="*/ 25 w 25"/>
                  <a:gd name="T59" fmla="*/ 3 h 38"/>
                  <a:gd name="T60" fmla="*/ 25 w 25"/>
                  <a:gd name="T61" fmla="*/ 2 h 38"/>
                  <a:gd name="T62" fmla="*/ 22 w 25"/>
                  <a:gd name="T63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5" h="38">
                    <a:moveTo>
                      <a:pt x="22" y="1"/>
                    </a:moveTo>
                    <a:cubicBezTo>
                      <a:pt x="21" y="0"/>
                      <a:pt x="18" y="0"/>
                      <a:pt x="15" y="0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4" y="2"/>
                      <a:pt x="3" y="3"/>
                    </a:cubicBezTo>
                    <a:cubicBezTo>
                      <a:pt x="2" y="5"/>
                      <a:pt x="1" y="6"/>
                      <a:pt x="1" y="8"/>
                    </a:cubicBezTo>
                    <a:cubicBezTo>
                      <a:pt x="0" y="9"/>
                      <a:pt x="0" y="11"/>
                      <a:pt x="0" y="1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1" y="33"/>
                      <a:pt x="4" y="35"/>
                    </a:cubicBezTo>
                    <a:cubicBezTo>
                      <a:pt x="6" y="37"/>
                      <a:pt x="9" y="38"/>
                      <a:pt x="14" y="38"/>
                    </a:cubicBezTo>
                    <a:cubicBezTo>
                      <a:pt x="17" y="38"/>
                      <a:pt x="19" y="37"/>
                      <a:pt x="21" y="37"/>
                    </a:cubicBezTo>
                    <a:cubicBezTo>
                      <a:pt x="22" y="37"/>
                      <a:pt x="24" y="36"/>
                      <a:pt x="24" y="36"/>
                    </a:cubicBezTo>
                    <a:cubicBezTo>
                      <a:pt x="24" y="36"/>
                      <a:pt x="24" y="35"/>
                      <a:pt x="24" y="35"/>
                    </a:cubicBezTo>
                    <a:cubicBezTo>
                      <a:pt x="24" y="34"/>
                      <a:pt x="24" y="33"/>
                      <a:pt x="24" y="33"/>
                    </a:cubicBezTo>
                    <a:cubicBezTo>
                      <a:pt x="24" y="32"/>
                      <a:pt x="24" y="31"/>
                      <a:pt x="23" y="3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1" y="31"/>
                      <a:pt x="21" y="31"/>
                      <a:pt x="19" y="31"/>
                    </a:cubicBezTo>
                    <a:cubicBezTo>
                      <a:pt x="18" y="32"/>
                      <a:pt x="17" y="32"/>
                      <a:pt x="15" y="32"/>
                    </a:cubicBezTo>
                    <a:cubicBezTo>
                      <a:pt x="14" y="32"/>
                      <a:pt x="13" y="32"/>
                      <a:pt x="12" y="32"/>
                    </a:cubicBezTo>
                    <a:cubicBezTo>
                      <a:pt x="11" y="31"/>
                      <a:pt x="10" y="31"/>
                      <a:pt x="9" y="31"/>
                    </a:cubicBezTo>
                    <a:cubicBezTo>
                      <a:pt x="9" y="30"/>
                      <a:pt x="8" y="29"/>
                      <a:pt x="8" y="29"/>
                    </a:cubicBezTo>
                    <a:cubicBezTo>
                      <a:pt x="7" y="28"/>
                      <a:pt x="7" y="27"/>
                      <a:pt x="7" y="26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1"/>
                      <a:pt x="8" y="9"/>
                      <a:pt x="9" y="7"/>
                    </a:cubicBezTo>
                    <a:cubicBezTo>
                      <a:pt x="10" y="6"/>
                      <a:pt x="13" y="6"/>
                      <a:pt x="16" y="6"/>
                    </a:cubicBezTo>
                    <a:cubicBezTo>
                      <a:pt x="17" y="6"/>
                      <a:pt x="18" y="6"/>
                      <a:pt x="19" y="6"/>
                    </a:cubicBezTo>
                    <a:cubicBezTo>
                      <a:pt x="20" y="6"/>
                      <a:pt x="21" y="7"/>
                      <a:pt x="22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3" y="6"/>
                      <a:pt x="24" y="5"/>
                      <a:pt x="24" y="5"/>
                    </a:cubicBezTo>
                    <a:cubicBezTo>
                      <a:pt x="24" y="4"/>
                      <a:pt x="25" y="4"/>
                      <a:pt x="25" y="3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2"/>
                      <a:pt x="23" y="1"/>
                      <a:pt x="22" y="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Freeform 25"/>
              <p:cNvSpPr>
                <a:spLocks noEditPoints="1"/>
              </p:cNvSpPr>
              <p:nvPr/>
            </p:nvSpPr>
            <p:spPr bwMode="auto">
              <a:xfrm>
                <a:off x="2802" y="2387"/>
                <a:ext cx="64" cy="88"/>
              </a:xfrm>
              <a:custGeom>
                <a:avLst/>
                <a:gdLst>
                  <a:gd name="T0" fmla="*/ 19 w 27"/>
                  <a:gd name="T1" fmla="*/ 21 h 37"/>
                  <a:gd name="T2" fmla="*/ 21 w 27"/>
                  <a:gd name="T3" fmla="*/ 20 h 37"/>
                  <a:gd name="T4" fmla="*/ 24 w 27"/>
                  <a:gd name="T5" fmla="*/ 18 h 37"/>
                  <a:gd name="T6" fmla="*/ 26 w 27"/>
                  <a:gd name="T7" fmla="*/ 15 h 37"/>
                  <a:gd name="T8" fmla="*/ 26 w 27"/>
                  <a:gd name="T9" fmla="*/ 11 h 37"/>
                  <a:gd name="T10" fmla="*/ 23 w 27"/>
                  <a:gd name="T11" fmla="*/ 3 h 37"/>
                  <a:gd name="T12" fmla="*/ 12 w 27"/>
                  <a:gd name="T13" fmla="*/ 0 h 37"/>
                  <a:gd name="T14" fmla="*/ 2 w 27"/>
                  <a:gd name="T15" fmla="*/ 0 h 37"/>
                  <a:gd name="T16" fmla="*/ 0 w 27"/>
                  <a:gd name="T17" fmla="*/ 1 h 37"/>
                  <a:gd name="T18" fmla="*/ 0 w 27"/>
                  <a:gd name="T19" fmla="*/ 2 h 37"/>
                  <a:gd name="T20" fmla="*/ 0 w 27"/>
                  <a:gd name="T21" fmla="*/ 35 h 37"/>
                  <a:gd name="T22" fmla="*/ 0 w 27"/>
                  <a:gd name="T23" fmla="*/ 37 h 37"/>
                  <a:gd name="T24" fmla="*/ 2 w 27"/>
                  <a:gd name="T25" fmla="*/ 37 h 37"/>
                  <a:gd name="T26" fmla="*/ 5 w 27"/>
                  <a:gd name="T27" fmla="*/ 37 h 37"/>
                  <a:gd name="T28" fmla="*/ 6 w 27"/>
                  <a:gd name="T29" fmla="*/ 37 h 37"/>
                  <a:gd name="T30" fmla="*/ 7 w 27"/>
                  <a:gd name="T31" fmla="*/ 35 h 37"/>
                  <a:gd name="T32" fmla="*/ 7 w 27"/>
                  <a:gd name="T33" fmla="*/ 22 h 37"/>
                  <a:gd name="T34" fmla="*/ 12 w 27"/>
                  <a:gd name="T35" fmla="*/ 22 h 37"/>
                  <a:gd name="T36" fmla="*/ 12 w 27"/>
                  <a:gd name="T37" fmla="*/ 22 h 37"/>
                  <a:gd name="T38" fmla="*/ 19 w 27"/>
                  <a:gd name="T39" fmla="*/ 35 h 37"/>
                  <a:gd name="T40" fmla="*/ 20 w 27"/>
                  <a:gd name="T41" fmla="*/ 37 h 37"/>
                  <a:gd name="T42" fmla="*/ 21 w 27"/>
                  <a:gd name="T43" fmla="*/ 37 h 37"/>
                  <a:gd name="T44" fmla="*/ 25 w 27"/>
                  <a:gd name="T45" fmla="*/ 37 h 37"/>
                  <a:gd name="T46" fmla="*/ 27 w 27"/>
                  <a:gd name="T47" fmla="*/ 37 h 37"/>
                  <a:gd name="T48" fmla="*/ 26 w 27"/>
                  <a:gd name="T49" fmla="*/ 34 h 37"/>
                  <a:gd name="T50" fmla="*/ 19 w 27"/>
                  <a:gd name="T51" fmla="*/ 21 h 37"/>
                  <a:gd name="T52" fmla="*/ 18 w 27"/>
                  <a:gd name="T53" fmla="*/ 15 h 37"/>
                  <a:gd name="T54" fmla="*/ 14 w 27"/>
                  <a:gd name="T55" fmla="*/ 16 h 37"/>
                  <a:gd name="T56" fmla="*/ 7 w 27"/>
                  <a:gd name="T57" fmla="*/ 16 h 37"/>
                  <a:gd name="T58" fmla="*/ 7 w 27"/>
                  <a:gd name="T59" fmla="*/ 16 h 37"/>
                  <a:gd name="T60" fmla="*/ 7 w 27"/>
                  <a:gd name="T61" fmla="*/ 6 h 37"/>
                  <a:gd name="T62" fmla="*/ 7 w 27"/>
                  <a:gd name="T63" fmla="*/ 6 h 37"/>
                  <a:gd name="T64" fmla="*/ 12 w 27"/>
                  <a:gd name="T65" fmla="*/ 6 h 37"/>
                  <a:gd name="T66" fmla="*/ 17 w 27"/>
                  <a:gd name="T67" fmla="*/ 7 h 37"/>
                  <a:gd name="T68" fmla="*/ 19 w 27"/>
                  <a:gd name="T69" fmla="*/ 11 h 37"/>
                  <a:gd name="T70" fmla="*/ 18 w 27"/>
                  <a:gd name="T71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7" h="37">
                    <a:moveTo>
                      <a:pt x="19" y="21"/>
                    </a:moveTo>
                    <a:cubicBezTo>
                      <a:pt x="20" y="21"/>
                      <a:pt x="21" y="20"/>
                      <a:pt x="21" y="20"/>
                    </a:cubicBezTo>
                    <a:cubicBezTo>
                      <a:pt x="22" y="19"/>
                      <a:pt x="23" y="19"/>
                      <a:pt x="24" y="18"/>
                    </a:cubicBezTo>
                    <a:cubicBezTo>
                      <a:pt x="24" y="17"/>
                      <a:pt x="25" y="16"/>
                      <a:pt x="26" y="15"/>
                    </a:cubicBezTo>
                    <a:cubicBezTo>
                      <a:pt x="26" y="14"/>
                      <a:pt x="26" y="13"/>
                      <a:pt x="26" y="11"/>
                    </a:cubicBezTo>
                    <a:cubicBezTo>
                      <a:pt x="26" y="8"/>
                      <a:pt x="25" y="5"/>
                      <a:pt x="23" y="3"/>
                    </a:cubicBezTo>
                    <a:cubicBezTo>
                      <a:pt x="21" y="1"/>
                      <a:pt x="17" y="0"/>
                      <a:pt x="1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7"/>
                    </a:cubicBezTo>
                    <a:cubicBezTo>
                      <a:pt x="0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6"/>
                      <a:pt x="19" y="36"/>
                      <a:pt x="20" y="37"/>
                    </a:cubicBezTo>
                    <a:cubicBezTo>
                      <a:pt x="20" y="37"/>
                      <a:pt x="20" y="37"/>
                      <a:pt x="21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37"/>
                      <a:pt x="26" y="37"/>
                      <a:pt x="27" y="37"/>
                    </a:cubicBezTo>
                    <a:cubicBezTo>
                      <a:pt x="27" y="36"/>
                      <a:pt x="27" y="35"/>
                      <a:pt x="26" y="34"/>
                    </a:cubicBezTo>
                    <a:lnTo>
                      <a:pt x="19" y="21"/>
                    </a:lnTo>
                    <a:close/>
                    <a:moveTo>
                      <a:pt x="18" y="15"/>
                    </a:moveTo>
                    <a:cubicBezTo>
                      <a:pt x="16" y="16"/>
                      <a:pt x="15" y="16"/>
                      <a:pt x="14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4" y="6"/>
                      <a:pt x="16" y="6"/>
                      <a:pt x="17" y="7"/>
                    </a:cubicBezTo>
                    <a:cubicBezTo>
                      <a:pt x="19" y="8"/>
                      <a:pt x="19" y="9"/>
                      <a:pt x="19" y="11"/>
                    </a:cubicBezTo>
                    <a:cubicBezTo>
                      <a:pt x="19" y="13"/>
                      <a:pt x="19" y="14"/>
                      <a:pt x="18" y="15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Freeform 26"/>
              <p:cNvSpPr>
                <a:spLocks/>
              </p:cNvSpPr>
              <p:nvPr/>
            </p:nvSpPr>
            <p:spPr bwMode="auto">
              <a:xfrm>
                <a:off x="2885" y="2387"/>
                <a:ext cx="55" cy="88"/>
              </a:xfrm>
              <a:custGeom>
                <a:avLst/>
                <a:gdLst>
                  <a:gd name="T0" fmla="*/ 20 w 23"/>
                  <a:gd name="T1" fmla="*/ 31 h 37"/>
                  <a:gd name="T2" fmla="*/ 8 w 23"/>
                  <a:gd name="T3" fmla="*/ 31 h 37"/>
                  <a:gd name="T4" fmla="*/ 7 w 23"/>
                  <a:gd name="T5" fmla="*/ 31 h 37"/>
                  <a:gd name="T6" fmla="*/ 7 w 23"/>
                  <a:gd name="T7" fmla="*/ 31 h 37"/>
                  <a:gd name="T8" fmla="*/ 7 w 23"/>
                  <a:gd name="T9" fmla="*/ 21 h 37"/>
                  <a:gd name="T10" fmla="*/ 8 w 23"/>
                  <a:gd name="T11" fmla="*/ 21 h 37"/>
                  <a:gd name="T12" fmla="*/ 17 w 23"/>
                  <a:gd name="T13" fmla="*/ 21 h 37"/>
                  <a:gd name="T14" fmla="*/ 18 w 23"/>
                  <a:gd name="T15" fmla="*/ 21 h 37"/>
                  <a:gd name="T16" fmla="*/ 19 w 23"/>
                  <a:gd name="T17" fmla="*/ 19 h 37"/>
                  <a:gd name="T18" fmla="*/ 19 w 23"/>
                  <a:gd name="T19" fmla="*/ 18 h 37"/>
                  <a:gd name="T20" fmla="*/ 20 w 23"/>
                  <a:gd name="T21" fmla="*/ 17 h 37"/>
                  <a:gd name="T22" fmla="*/ 19 w 23"/>
                  <a:gd name="T23" fmla="*/ 16 h 37"/>
                  <a:gd name="T24" fmla="*/ 18 w 23"/>
                  <a:gd name="T25" fmla="*/ 15 h 37"/>
                  <a:gd name="T26" fmla="*/ 7 w 23"/>
                  <a:gd name="T27" fmla="*/ 15 h 37"/>
                  <a:gd name="T28" fmla="*/ 7 w 23"/>
                  <a:gd name="T29" fmla="*/ 15 h 37"/>
                  <a:gd name="T30" fmla="*/ 7 w 23"/>
                  <a:gd name="T31" fmla="*/ 6 h 37"/>
                  <a:gd name="T32" fmla="*/ 8 w 23"/>
                  <a:gd name="T33" fmla="*/ 6 h 37"/>
                  <a:gd name="T34" fmla="*/ 19 w 23"/>
                  <a:gd name="T35" fmla="*/ 6 h 37"/>
                  <a:gd name="T36" fmla="*/ 21 w 23"/>
                  <a:gd name="T37" fmla="*/ 6 h 37"/>
                  <a:gd name="T38" fmla="*/ 22 w 23"/>
                  <a:gd name="T39" fmla="*/ 5 h 37"/>
                  <a:gd name="T40" fmla="*/ 22 w 23"/>
                  <a:gd name="T41" fmla="*/ 2 h 37"/>
                  <a:gd name="T42" fmla="*/ 22 w 23"/>
                  <a:gd name="T43" fmla="*/ 1 h 37"/>
                  <a:gd name="T44" fmla="*/ 20 w 23"/>
                  <a:gd name="T45" fmla="*/ 0 h 37"/>
                  <a:gd name="T46" fmla="*/ 2 w 23"/>
                  <a:gd name="T47" fmla="*/ 0 h 37"/>
                  <a:gd name="T48" fmla="*/ 1 w 23"/>
                  <a:gd name="T49" fmla="*/ 1 h 37"/>
                  <a:gd name="T50" fmla="*/ 0 w 23"/>
                  <a:gd name="T51" fmla="*/ 3 h 37"/>
                  <a:gd name="T52" fmla="*/ 0 w 23"/>
                  <a:gd name="T53" fmla="*/ 35 h 37"/>
                  <a:gd name="T54" fmla="*/ 1 w 23"/>
                  <a:gd name="T55" fmla="*/ 37 h 37"/>
                  <a:gd name="T56" fmla="*/ 2 w 23"/>
                  <a:gd name="T57" fmla="*/ 37 h 37"/>
                  <a:gd name="T58" fmla="*/ 21 w 23"/>
                  <a:gd name="T59" fmla="*/ 37 h 37"/>
                  <a:gd name="T60" fmla="*/ 22 w 23"/>
                  <a:gd name="T61" fmla="*/ 37 h 37"/>
                  <a:gd name="T62" fmla="*/ 23 w 23"/>
                  <a:gd name="T63" fmla="*/ 36 h 37"/>
                  <a:gd name="T64" fmla="*/ 23 w 23"/>
                  <a:gd name="T65" fmla="*/ 33 h 37"/>
                  <a:gd name="T66" fmla="*/ 22 w 23"/>
                  <a:gd name="T67" fmla="*/ 32 h 37"/>
                  <a:gd name="T68" fmla="*/ 20 w 23"/>
                  <a:gd name="T69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" h="37">
                    <a:moveTo>
                      <a:pt x="20" y="31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19"/>
                    </a:cubicBezTo>
                    <a:cubicBezTo>
                      <a:pt x="19" y="19"/>
                      <a:pt x="19" y="19"/>
                      <a:pt x="19" y="18"/>
                    </a:cubicBezTo>
                    <a:cubicBezTo>
                      <a:pt x="20" y="18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19" y="16"/>
                    </a:cubicBezTo>
                    <a:cubicBezTo>
                      <a:pt x="19" y="15"/>
                      <a:pt x="19" y="15"/>
                      <a:pt x="18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1" y="6"/>
                      <a:pt x="21" y="6"/>
                    </a:cubicBezTo>
                    <a:cubicBezTo>
                      <a:pt x="22" y="6"/>
                      <a:pt x="22" y="5"/>
                      <a:pt x="22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1" y="1"/>
                      <a:pt x="21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2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2" y="37"/>
                      <a:pt x="22" y="37"/>
                    </a:cubicBezTo>
                    <a:cubicBezTo>
                      <a:pt x="23" y="37"/>
                      <a:pt x="23" y="36"/>
                      <a:pt x="23" y="36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2"/>
                      <a:pt x="23" y="32"/>
                      <a:pt x="22" y="32"/>
                    </a:cubicBezTo>
                    <a:cubicBezTo>
                      <a:pt x="22" y="31"/>
                      <a:pt x="21" y="31"/>
                      <a:pt x="20" y="3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Freeform 27"/>
              <p:cNvSpPr>
                <a:spLocks/>
              </p:cNvSpPr>
              <p:nvPr/>
            </p:nvSpPr>
            <p:spPr bwMode="auto">
              <a:xfrm>
                <a:off x="2954" y="2387"/>
                <a:ext cx="45" cy="88"/>
              </a:xfrm>
              <a:custGeom>
                <a:avLst/>
                <a:gdLst>
                  <a:gd name="T0" fmla="*/ 12 w 19"/>
                  <a:gd name="T1" fmla="*/ 1 h 37"/>
                  <a:gd name="T2" fmla="*/ 11 w 19"/>
                  <a:gd name="T3" fmla="*/ 2 h 37"/>
                  <a:gd name="T4" fmla="*/ 1 w 19"/>
                  <a:gd name="T5" fmla="*/ 35 h 37"/>
                  <a:gd name="T6" fmla="*/ 0 w 19"/>
                  <a:gd name="T7" fmla="*/ 37 h 37"/>
                  <a:gd name="T8" fmla="*/ 2 w 19"/>
                  <a:gd name="T9" fmla="*/ 37 h 37"/>
                  <a:gd name="T10" fmla="*/ 5 w 19"/>
                  <a:gd name="T11" fmla="*/ 37 h 37"/>
                  <a:gd name="T12" fmla="*/ 7 w 19"/>
                  <a:gd name="T13" fmla="*/ 37 h 37"/>
                  <a:gd name="T14" fmla="*/ 7 w 19"/>
                  <a:gd name="T15" fmla="*/ 35 h 37"/>
                  <a:gd name="T16" fmla="*/ 9 w 19"/>
                  <a:gd name="T17" fmla="*/ 29 h 37"/>
                  <a:gd name="T18" fmla="*/ 19 w 19"/>
                  <a:gd name="T19" fmla="*/ 29 h 37"/>
                  <a:gd name="T20" fmla="*/ 18 w 19"/>
                  <a:gd name="T21" fmla="*/ 24 h 37"/>
                  <a:gd name="T22" fmla="*/ 11 w 19"/>
                  <a:gd name="T23" fmla="*/ 24 h 37"/>
                  <a:gd name="T24" fmla="*/ 15 w 19"/>
                  <a:gd name="T25" fmla="*/ 10 h 37"/>
                  <a:gd name="T26" fmla="*/ 17 w 19"/>
                  <a:gd name="T27" fmla="*/ 15 h 37"/>
                  <a:gd name="T28" fmla="*/ 14 w 19"/>
                  <a:gd name="T29" fmla="*/ 0 h 37"/>
                  <a:gd name="T30" fmla="*/ 13 w 19"/>
                  <a:gd name="T31" fmla="*/ 0 h 37"/>
                  <a:gd name="T32" fmla="*/ 12 w 19"/>
                  <a:gd name="T3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37">
                    <a:moveTo>
                      <a:pt x="12" y="1"/>
                    </a:moveTo>
                    <a:cubicBezTo>
                      <a:pt x="12" y="1"/>
                      <a:pt x="11" y="2"/>
                      <a:pt x="11" y="2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6"/>
                      <a:pt x="0" y="37"/>
                      <a:pt x="0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6" y="37"/>
                      <a:pt x="7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1"/>
                      <a:pt x="12" y="1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Freeform 28"/>
              <p:cNvSpPr>
                <a:spLocks/>
              </p:cNvSpPr>
              <p:nvPr/>
            </p:nvSpPr>
            <p:spPr bwMode="auto">
              <a:xfrm>
                <a:off x="3222" y="2052"/>
                <a:ext cx="12" cy="2"/>
              </a:xfrm>
              <a:custGeom>
                <a:avLst/>
                <a:gdLst>
                  <a:gd name="T0" fmla="*/ 5 w 5"/>
                  <a:gd name="T1" fmla="*/ 0 h 1"/>
                  <a:gd name="T2" fmla="*/ 5 w 5"/>
                  <a:gd name="T3" fmla="*/ 0 h 1"/>
                  <a:gd name="T4" fmla="*/ 5 w 5"/>
                  <a:gd name="T5" fmla="*/ 0 h 1"/>
                  <a:gd name="T6" fmla="*/ 0 w 5"/>
                  <a:gd name="T7" fmla="*/ 1 h 1"/>
                  <a:gd name="T8" fmla="*/ 0 w 5"/>
                  <a:gd name="T9" fmla="*/ 1 h 1"/>
                  <a:gd name="T10" fmla="*/ 5 w 5"/>
                  <a:gd name="T11" fmla="*/ 0 h 1"/>
                  <a:gd name="T12" fmla="*/ 5 w 5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5B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Freeform 29"/>
              <p:cNvSpPr>
                <a:spLocks noEditPoints="1"/>
              </p:cNvSpPr>
              <p:nvPr/>
            </p:nvSpPr>
            <p:spPr bwMode="auto">
              <a:xfrm>
                <a:off x="3077" y="2052"/>
                <a:ext cx="164" cy="200"/>
              </a:xfrm>
              <a:custGeom>
                <a:avLst/>
                <a:gdLst>
                  <a:gd name="T0" fmla="*/ 33 w 69"/>
                  <a:gd name="T1" fmla="*/ 42 h 84"/>
                  <a:gd name="T2" fmla="*/ 35 w 69"/>
                  <a:gd name="T3" fmla="*/ 42 h 84"/>
                  <a:gd name="T4" fmla="*/ 35 w 69"/>
                  <a:gd name="T5" fmla="*/ 59 h 84"/>
                  <a:gd name="T6" fmla="*/ 33 w 69"/>
                  <a:gd name="T7" fmla="*/ 42 h 84"/>
                  <a:gd name="T8" fmla="*/ 66 w 69"/>
                  <a:gd name="T9" fmla="*/ 0 h 84"/>
                  <a:gd name="T10" fmla="*/ 64 w 69"/>
                  <a:gd name="T11" fmla="*/ 13 h 84"/>
                  <a:gd name="T12" fmla="*/ 64 w 69"/>
                  <a:gd name="T13" fmla="*/ 13 h 84"/>
                  <a:gd name="T14" fmla="*/ 56 w 69"/>
                  <a:gd name="T15" fmla="*/ 33 h 84"/>
                  <a:gd name="T16" fmla="*/ 45 w 69"/>
                  <a:gd name="T17" fmla="*/ 59 h 84"/>
                  <a:gd name="T18" fmla="*/ 41 w 69"/>
                  <a:gd name="T19" fmla="*/ 42 h 84"/>
                  <a:gd name="T20" fmla="*/ 49 w 69"/>
                  <a:gd name="T21" fmla="*/ 16 h 84"/>
                  <a:gd name="T22" fmla="*/ 48 w 69"/>
                  <a:gd name="T23" fmla="*/ 14 h 84"/>
                  <a:gd name="T24" fmla="*/ 48 w 69"/>
                  <a:gd name="T25" fmla="*/ 14 h 84"/>
                  <a:gd name="T26" fmla="*/ 48 w 69"/>
                  <a:gd name="T27" fmla="*/ 14 h 84"/>
                  <a:gd name="T28" fmla="*/ 48 w 69"/>
                  <a:gd name="T29" fmla="*/ 14 h 84"/>
                  <a:gd name="T30" fmla="*/ 46 w 69"/>
                  <a:gd name="T31" fmla="*/ 15 h 84"/>
                  <a:gd name="T32" fmla="*/ 40 w 69"/>
                  <a:gd name="T33" fmla="*/ 34 h 84"/>
                  <a:gd name="T34" fmla="*/ 39 w 69"/>
                  <a:gd name="T35" fmla="*/ 22 h 84"/>
                  <a:gd name="T36" fmla="*/ 38 w 69"/>
                  <a:gd name="T37" fmla="*/ 38 h 84"/>
                  <a:gd name="T38" fmla="*/ 34 w 69"/>
                  <a:gd name="T39" fmla="*/ 36 h 84"/>
                  <a:gd name="T40" fmla="*/ 30 w 69"/>
                  <a:gd name="T41" fmla="*/ 23 h 84"/>
                  <a:gd name="T42" fmla="*/ 28 w 69"/>
                  <a:gd name="T43" fmla="*/ 23 h 84"/>
                  <a:gd name="T44" fmla="*/ 22 w 69"/>
                  <a:gd name="T45" fmla="*/ 15 h 84"/>
                  <a:gd name="T46" fmla="*/ 21 w 69"/>
                  <a:gd name="T47" fmla="*/ 14 h 84"/>
                  <a:gd name="T48" fmla="*/ 21 w 69"/>
                  <a:gd name="T49" fmla="*/ 14 h 84"/>
                  <a:gd name="T50" fmla="*/ 21 w 69"/>
                  <a:gd name="T51" fmla="*/ 14 h 84"/>
                  <a:gd name="T52" fmla="*/ 21 w 69"/>
                  <a:gd name="T53" fmla="*/ 14 h 84"/>
                  <a:gd name="T54" fmla="*/ 20 w 69"/>
                  <a:gd name="T55" fmla="*/ 16 h 84"/>
                  <a:gd name="T56" fmla="*/ 28 w 69"/>
                  <a:gd name="T57" fmla="*/ 42 h 84"/>
                  <a:gd name="T58" fmla="*/ 28 w 69"/>
                  <a:gd name="T59" fmla="*/ 59 h 84"/>
                  <a:gd name="T60" fmla="*/ 13 w 69"/>
                  <a:gd name="T61" fmla="*/ 33 h 84"/>
                  <a:gd name="T62" fmla="*/ 13 w 69"/>
                  <a:gd name="T63" fmla="*/ 33 h 84"/>
                  <a:gd name="T64" fmla="*/ 5 w 69"/>
                  <a:gd name="T65" fmla="*/ 13 h 84"/>
                  <a:gd name="T66" fmla="*/ 5 w 69"/>
                  <a:gd name="T67" fmla="*/ 10 h 84"/>
                  <a:gd name="T68" fmla="*/ 0 w 69"/>
                  <a:gd name="T69" fmla="*/ 11 h 84"/>
                  <a:gd name="T70" fmla="*/ 9 w 69"/>
                  <a:gd name="T71" fmla="*/ 36 h 84"/>
                  <a:gd name="T72" fmla="*/ 19 w 69"/>
                  <a:gd name="T73" fmla="*/ 61 h 84"/>
                  <a:gd name="T74" fmla="*/ 19 w 69"/>
                  <a:gd name="T75" fmla="*/ 68 h 84"/>
                  <a:gd name="T76" fmla="*/ 19 w 69"/>
                  <a:gd name="T77" fmla="*/ 75 h 84"/>
                  <a:gd name="T78" fmla="*/ 23 w 69"/>
                  <a:gd name="T79" fmla="*/ 84 h 84"/>
                  <a:gd name="T80" fmla="*/ 51 w 69"/>
                  <a:gd name="T81" fmla="*/ 79 h 84"/>
                  <a:gd name="T82" fmla="*/ 51 w 69"/>
                  <a:gd name="T83" fmla="*/ 71 h 84"/>
                  <a:gd name="T84" fmla="*/ 51 w 69"/>
                  <a:gd name="T85" fmla="*/ 64 h 84"/>
                  <a:gd name="T86" fmla="*/ 60 w 69"/>
                  <a:gd name="T87" fmla="*/ 36 h 84"/>
                  <a:gd name="T88" fmla="*/ 69 w 69"/>
                  <a:gd name="T89" fmla="*/ 1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9" h="84">
                    <a:moveTo>
                      <a:pt x="33" y="42"/>
                    </a:move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4" y="41"/>
                      <a:pt x="34" y="41"/>
                    </a:cubicBezTo>
                    <a:cubicBezTo>
                      <a:pt x="35" y="41"/>
                      <a:pt x="35" y="42"/>
                      <a:pt x="35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moveTo>
                      <a:pt x="66" y="0"/>
                    </a:moveTo>
                    <a:cubicBezTo>
                      <a:pt x="61" y="1"/>
                      <a:pt x="61" y="1"/>
                      <a:pt x="61" y="1"/>
                    </a:cubicBezTo>
                    <a:cubicBezTo>
                      <a:pt x="62" y="4"/>
                      <a:pt x="64" y="9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20"/>
                      <a:pt x="61" y="27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5" y="34"/>
                      <a:pt x="46" y="46"/>
                      <a:pt x="45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5"/>
                      <a:pt x="49" y="15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7" y="14"/>
                      <a:pt x="47" y="1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3"/>
                      <a:pt x="40" y="22"/>
                      <a:pt x="39" y="22"/>
                    </a:cubicBezTo>
                    <a:cubicBezTo>
                      <a:pt x="39" y="22"/>
                      <a:pt x="38" y="23"/>
                      <a:pt x="38" y="23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7" y="37"/>
                      <a:pt x="36" y="36"/>
                      <a:pt x="34" y="36"/>
                    </a:cubicBezTo>
                    <a:cubicBezTo>
                      <a:pt x="33" y="36"/>
                      <a:pt x="31" y="37"/>
                      <a:pt x="30" y="38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2"/>
                      <a:pt x="29" y="22"/>
                    </a:cubicBezTo>
                    <a:cubicBezTo>
                      <a:pt x="29" y="22"/>
                      <a:pt x="28" y="23"/>
                      <a:pt x="28" y="23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0" y="15"/>
                      <a:pt x="20" y="15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3" y="46"/>
                      <a:pt x="13" y="34"/>
                      <a:pt x="13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8" y="27"/>
                      <a:pt x="5" y="20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2"/>
                      <a:pt x="5" y="11"/>
                      <a:pt x="5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22"/>
                      <a:pt x="3" y="3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18" y="49"/>
                      <a:pt x="19" y="61"/>
                    </a:cubicBezTo>
                    <a:cubicBezTo>
                      <a:pt x="18" y="61"/>
                      <a:pt x="17" y="63"/>
                      <a:pt x="17" y="64"/>
                    </a:cubicBezTo>
                    <a:cubicBezTo>
                      <a:pt x="17" y="65"/>
                      <a:pt x="18" y="67"/>
                      <a:pt x="19" y="68"/>
                    </a:cubicBezTo>
                    <a:cubicBezTo>
                      <a:pt x="18" y="68"/>
                      <a:pt x="17" y="70"/>
                      <a:pt x="17" y="71"/>
                    </a:cubicBezTo>
                    <a:cubicBezTo>
                      <a:pt x="17" y="73"/>
                      <a:pt x="18" y="74"/>
                      <a:pt x="19" y="75"/>
                    </a:cubicBezTo>
                    <a:cubicBezTo>
                      <a:pt x="18" y="76"/>
                      <a:pt x="17" y="77"/>
                      <a:pt x="17" y="79"/>
                    </a:cubicBezTo>
                    <a:cubicBezTo>
                      <a:pt x="17" y="81"/>
                      <a:pt x="20" y="84"/>
                      <a:pt x="23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9" y="84"/>
                      <a:pt x="51" y="81"/>
                      <a:pt x="51" y="79"/>
                    </a:cubicBezTo>
                    <a:cubicBezTo>
                      <a:pt x="51" y="77"/>
                      <a:pt x="50" y="76"/>
                      <a:pt x="49" y="75"/>
                    </a:cubicBezTo>
                    <a:cubicBezTo>
                      <a:pt x="50" y="74"/>
                      <a:pt x="51" y="73"/>
                      <a:pt x="51" y="71"/>
                    </a:cubicBezTo>
                    <a:cubicBezTo>
                      <a:pt x="51" y="70"/>
                      <a:pt x="50" y="68"/>
                      <a:pt x="49" y="68"/>
                    </a:cubicBezTo>
                    <a:cubicBezTo>
                      <a:pt x="50" y="67"/>
                      <a:pt x="51" y="65"/>
                      <a:pt x="51" y="64"/>
                    </a:cubicBezTo>
                    <a:cubicBezTo>
                      <a:pt x="51" y="63"/>
                      <a:pt x="51" y="61"/>
                      <a:pt x="50" y="61"/>
                    </a:cubicBezTo>
                    <a:cubicBezTo>
                      <a:pt x="50" y="49"/>
                      <a:pt x="60" y="36"/>
                      <a:pt x="60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5" y="30"/>
                      <a:pt x="69" y="22"/>
                      <a:pt x="69" y="13"/>
                    </a:cubicBezTo>
                    <a:cubicBezTo>
                      <a:pt x="69" y="8"/>
                      <a:pt x="68" y="4"/>
                      <a:pt x="66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Freeform 30"/>
              <p:cNvSpPr>
                <a:spLocks noEditPoints="1"/>
              </p:cNvSpPr>
              <p:nvPr/>
            </p:nvSpPr>
            <p:spPr bwMode="auto">
              <a:xfrm>
                <a:off x="3089" y="2083"/>
                <a:ext cx="140" cy="109"/>
              </a:xfrm>
              <a:custGeom>
                <a:avLst/>
                <a:gdLst>
                  <a:gd name="T0" fmla="*/ 23 w 59"/>
                  <a:gd name="T1" fmla="*/ 29 h 46"/>
                  <a:gd name="T2" fmla="*/ 24 w 59"/>
                  <a:gd name="T3" fmla="*/ 9 h 46"/>
                  <a:gd name="T4" fmla="*/ 23 w 59"/>
                  <a:gd name="T5" fmla="*/ 10 h 46"/>
                  <a:gd name="T6" fmla="*/ 25 w 59"/>
                  <a:gd name="T7" fmla="*/ 10 h 46"/>
                  <a:gd name="T8" fmla="*/ 29 w 59"/>
                  <a:gd name="T9" fmla="*/ 23 h 46"/>
                  <a:gd name="T10" fmla="*/ 33 w 59"/>
                  <a:gd name="T11" fmla="*/ 25 h 46"/>
                  <a:gd name="T12" fmla="*/ 25 w 59"/>
                  <a:gd name="T13" fmla="*/ 25 h 46"/>
                  <a:gd name="T14" fmla="*/ 24 w 59"/>
                  <a:gd name="T15" fmla="*/ 9 h 46"/>
                  <a:gd name="T16" fmla="*/ 17 w 59"/>
                  <a:gd name="T17" fmla="*/ 2 h 46"/>
                  <a:gd name="T18" fmla="*/ 17 w 59"/>
                  <a:gd name="T19" fmla="*/ 2 h 46"/>
                  <a:gd name="T20" fmla="*/ 41 w 59"/>
                  <a:gd name="T21" fmla="*/ 2 h 46"/>
                  <a:gd name="T22" fmla="*/ 35 w 59"/>
                  <a:gd name="T23" fmla="*/ 21 h 46"/>
                  <a:gd name="T24" fmla="*/ 34 w 59"/>
                  <a:gd name="T25" fmla="*/ 9 h 46"/>
                  <a:gd name="T26" fmla="*/ 33 w 59"/>
                  <a:gd name="T27" fmla="*/ 10 h 46"/>
                  <a:gd name="T28" fmla="*/ 35 w 59"/>
                  <a:gd name="T29" fmla="*/ 10 h 46"/>
                  <a:gd name="T30" fmla="*/ 41 w 59"/>
                  <a:gd name="T31" fmla="*/ 2 h 46"/>
                  <a:gd name="T32" fmla="*/ 16 w 59"/>
                  <a:gd name="T33" fmla="*/ 1 h 46"/>
                  <a:gd name="T34" fmla="*/ 15 w 59"/>
                  <a:gd name="T35" fmla="*/ 3 h 46"/>
                  <a:gd name="T36" fmla="*/ 16 w 59"/>
                  <a:gd name="T37" fmla="*/ 1 h 46"/>
                  <a:gd name="T38" fmla="*/ 43 w 59"/>
                  <a:gd name="T39" fmla="*/ 1 h 46"/>
                  <a:gd name="T40" fmla="*/ 43 w 59"/>
                  <a:gd name="T41" fmla="*/ 1 h 46"/>
                  <a:gd name="T42" fmla="*/ 16 w 59"/>
                  <a:gd name="T43" fmla="*/ 1 h 46"/>
                  <a:gd name="T44" fmla="*/ 16 w 59"/>
                  <a:gd name="T45" fmla="*/ 1 h 46"/>
                  <a:gd name="T46" fmla="*/ 43 w 59"/>
                  <a:gd name="T47" fmla="*/ 1 h 46"/>
                  <a:gd name="T48" fmla="*/ 43 w 59"/>
                  <a:gd name="T49" fmla="*/ 1 h 46"/>
                  <a:gd name="T50" fmla="*/ 43 w 59"/>
                  <a:gd name="T51" fmla="*/ 1 h 46"/>
                  <a:gd name="T52" fmla="*/ 16 w 59"/>
                  <a:gd name="T53" fmla="*/ 1 h 46"/>
                  <a:gd name="T54" fmla="*/ 16 w 59"/>
                  <a:gd name="T55" fmla="*/ 1 h 46"/>
                  <a:gd name="T56" fmla="*/ 16 w 59"/>
                  <a:gd name="T57" fmla="*/ 1 h 46"/>
                  <a:gd name="T58" fmla="*/ 43 w 59"/>
                  <a:gd name="T59" fmla="*/ 1 h 46"/>
                  <a:gd name="T60" fmla="*/ 43 w 59"/>
                  <a:gd name="T61" fmla="*/ 1 h 46"/>
                  <a:gd name="T62" fmla="*/ 0 w 59"/>
                  <a:gd name="T63" fmla="*/ 0 h 46"/>
                  <a:gd name="T64" fmla="*/ 8 w 59"/>
                  <a:gd name="T65" fmla="*/ 20 h 46"/>
                  <a:gd name="T66" fmla="*/ 8 w 59"/>
                  <a:gd name="T67" fmla="*/ 20 h 46"/>
                  <a:gd name="T68" fmla="*/ 23 w 59"/>
                  <a:gd name="T69" fmla="*/ 46 h 46"/>
                  <a:gd name="T70" fmla="*/ 8 w 59"/>
                  <a:gd name="T71" fmla="*/ 20 h 46"/>
                  <a:gd name="T72" fmla="*/ 8 w 59"/>
                  <a:gd name="T73" fmla="*/ 20 h 46"/>
                  <a:gd name="T74" fmla="*/ 59 w 59"/>
                  <a:gd name="T75" fmla="*/ 0 h 46"/>
                  <a:gd name="T76" fmla="*/ 51 w 59"/>
                  <a:gd name="T77" fmla="*/ 20 h 46"/>
                  <a:gd name="T78" fmla="*/ 40 w 59"/>
                  <a:gd name="T79" fmla="*/ 46 h 46"/>
                  <a:gd name="T80" fmla="*/ 36 w 59"/>
                  <a:gd name="T81" fmla="*/ 29 h 46"/>
                  <a:gd name="T82" fmla="*/ 36 w 59"/>
                  <a:gd name="T83" fmla="*/ 29 h 46"/>
                  <a:gd name="T84" fmla="*/ 40 w 59"/>
                  <a:gd name="T85" fmla="*/ 46 h 46"/>
                  <a:gd name="T86" fmla="*/ 51 w 59"/>
                  <a:gd name="T87" fmla="*/ 20 h 46"/>
                  <a:gd name="T88" fmla="*/ 59 w 59"/>
                  <a:gd name="T8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9" h="46">
                    <a:moveTo>
                      <a:pt x="23" y="29"/>
                    </a:move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moveTo>
                      <a:pt x="24" y="9"/>
                    </a:moveTo>
                    <a:cubicBezTo>
                      <a:pt x="24" y="9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4" y="9"/>
                      <a:pt x="24" y="9"/>
                    </a:cubicBezTo>
                    <a:cubicBezTo>
                      <a:pt x="25" y="9"/>
                      <a:pt x="25" y="10"/>
                      <a:pt x="25" y="10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6" y="24"/>
                      <a:pt x="28" y="23"/>
                      <a:pt x="29" y="23"/>
                    </a:cubicBezTo>
                    <a:cubicBezTo>
                      <a:pt x="31" y="23"/>
                      <a:pt x="32" y="24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2" y="24"/>
                      <a:pt x="31" y="23"/>
                      <a:pt x="29" y="23"/>
                    </a:cubicBezTo>
                    <a:cubicBezTo>
                      <a:pt x="28" y="23"/>
                      <a:pt x="26" y="24"/>
                      <a:pt x="25" y="25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9"/>
                      <a:pt x="24" y="9"/>
                    </a:cubicBezTo>
                    <a:moveTo>
                      <a:pt x="17" y="2"/>
                    </a:moveTo>
                    <a:cubicBezTo>
                      <a:pt x="17" y="2"/>
                      <a:pt x="17" y="2"/>
                      <a:pt x="17" y="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moveTo>
                      <a:pt x="41" y="2"/>
                    </a:moveTo>
                    <a:cubicBezTo>
                      <a:pt x="41" y="2"/>
                      <a:pt x="41" y="2"/>
                      <a:pt x="41" y="2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9"/>
                      <a:pt x="34" y="9"/>
                    </a:cubicBezTo>
                    <a:cubicBezTo>
                      <a:pt x="34" y="9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9"/>
                      <a:pt x="34" y="9"/>
                    </a:cubicBezTo>
                    <a:cubicBezTo>
                      <a:pt x="35" y="9"/>
                      <a:pt x="35" y="10"/>
                      <a:pt x="35" y="1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5" y="2"/>
                      <a:pt x="15" y="2"/>
                      <a:pt x="15" y="3"/>
                    </a:cubicBezTo>
                    <a:cubicBezTo>
                      <a:pt x="15" y="2"/>
                      <a:pt x="15" y="2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43" y="1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4" y="2"/>
                      <a:pt x="44" y="2"/>
                      <a:pt x="44" y="3"/>
                    </a:cubicBezTo>
                    <a:cubicBezTo>
                      <a:pt x="44" y="2"/>
                      <a:pt x="44" y="2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43" y="1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moveTo>
                      <a:pt x="43" y="1"/>
                    </a:moveTo>
                    <a:cubicBezTo>
                      <a:pt x="42" y="1"/>
                      <a:pt x="42" y="2"/>
                      <a:pt x="41" y="2"/>
                    </a:cubicBezTo>
                    <a:cubicBezTo>
                      <a:pt x="42" y="2"/>
                      <a:pt x="42" y="1"/>
                      <a:pt x="43" y="1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43" y="1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3" y="14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1"/>
                      <a:pt x="18" y="33"/>
                      <a:pt x="19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8" y="33"/>
                      <a:pt x="8" y="21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3" y="14"/>
                      <a:pt x="0" y="7"/>
                      <a:pt x="0" y="0"/>
                    </a:cubicBezTo>
                    <a:moveTo>
                      <a:pt x="59" y="0"/>
                    </a:moveTo>
                    <a:cubicBezTo>
                      <a:pt x="59" y="7"/>
                      <a:pt x="56" y="14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21"/>
                      <a:pt x="41" y="33"/>
                      <a:pt x="40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1" y="33"/>
                      <a:pt x="50" y="21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6" y="14"/>
                      <a:pt x="59" y="7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31"/>
              <p:cNvSpPr>
                <a:spLocks/>
              </p:cNvSpPr>
              <p:nvPr/>
            </p:nvSpPr>
            <p:spPr bwMode="auto">
              <a:xfrm>
                <a:off x="3134" y="2254"/>
                <a:ext cx="48" cy="19"/>
              </a:xfrm>
              <a:custGeom>
                <a:avLst/>
                <a:gdLst>
                  <a:gd name="T0" fmla="*/ 20 w 20"/>
                  <a:gd name="T1" fmla="*/ 0 h 8"/>
                  <a:gd name="T2" fmla="*/ 0 w 20"/>
                  <a:gd name="T3" fmla="*/ 0 h 8"/>
                  <a:gd name="T4" fmla="*/ 9 w 20"/>
                  <a:gd name="T5" fmla="*/ 8 h 8"/>
                  <a:gd name="T6" fmla="*/ 12 w 20"/>
                  <a:gd name="T7" fmla="*/ 8 h 8"/>
                  <a:gd name="T8" fmla="*/ 20 w 2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">
                    <a:moveTo>
                      <a:pt x="2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4" y="8"/>
                      <a:pt x="9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6" y="8"/>
                      <a:pt x="20" y="5"/>
                      <a:pt x="20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32"/>
              <p:cNvSpPr>
                <a:spLocks noEditPoints="1"/>
              </p:cNvSpPr>
              <p:nvPr/>
            </p:nvSpPr>
            <p:spPr bwMode="auto">
              <a:xfrm>
                <a:off x="2987" y="2387"/>
                <a:ext cx="12" cy="69"/>
              </a:xfrm>
              <a:custGeom>
                <a:avLst/>
                <a:gdLst>
                  <a:gd name="T0" fmla="*/ 9 w 12"/>
                  <a:gd name="T1" fmla="*/ 57 h 69"/>
                  <a:gd name="T2" fmla="*/ 9 w 12"/>
                  <a:gd name="T3" fmla="*/ 57 h 69"/>
                  <a:gd name="T4" fmla="*/ 12 w 12"/>
                  <a:gd name="T5" fmla="*/ 69 h 69"/>
                  <a:gd name="T6" fmla="*/ 12 w 12"/>
                  <a:gd name="T7" fmla="*/ 69 h 69"/>
                  <a:gd name="T8" fmla="*/ 9 w 12"/>
                  <a:gd name="T9" fmla="*/ 57 h 69"/>
                  <a:gd name="T10" fmla="*/ 0 w 12"/>
                  <a:gd name="T11" fmla="*/ 0 h 69"/>
                  <a:gd name="T12" fmla="*/ 0 w 12"/>
                  <a:gd name="T13" fmla="*/ 0 h 69"/>
                  <a:gd name="T14" fmla="*/ 7 w 12"/>
                  <a:gd name="T15" fmla="*/ 36 h 69"/>
                  <a:gd name="T16" fmla="*/ 7 w 12"/>
                  <a:gd name="T17" fmla="*/ 36 h 69"/>
                  <a:gd name="T18" fmla="*/ 0 w 12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69">
                    <a:moveTo>
                      <a:pt x="9" y="57"/>
                    </a:moveTo>
                    <a:lnTo>
                      <a:pt x="9" y="57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9" y="57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D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Freeform 33"/>
              <p:cNvSpPr>
                <a:spLocks noEditPoints="1"/>
              </p:cNvSpPr>
              <p:nvPr/>
            </p:nvSpPr>
            <p:spPr bwMode="auto">
              <a:xfrm>
                <a:off x="2987" y="2387"/>
                <a:ext cx="12" cy="69"/>
              </a:xfrm>
              <a:custGeom>
                <a:avLst/>
                <a:gdLst>
                  <a:gd name="T0" fmla="*/ 9 w 12"/>
                  <a:gd name="T1" fmla="*/ 57 h 69"/>
                  <a:gd name="T2" fmla="*/ 9 w 12"/>
                  <a:gd name="T3" fmla="*/ 57 h 69"/>
                  <a:gd name="T4" fmla="*/ 12 w 12"/>
                  <a:gd name="T5" fmla="*/ 69 h 69"/>
                  <a:gd name="T6" fmla="*/ 12 w 12"/>
                  <a:gd name="T7" fmla="*/ 69 h 69"/>
                  <a:gd name="T8" fmla="*/ 9 w 12"/>
                  <a:gd name="T9" fmla="*/ 57 h 69"/>
                  <a:gd name="T10" fmla="*/ 0 w 12"/>
                  <a:gd name="T11" fmla="*/ 0 h 69"/>
                  <a:gd name="T12" fmla="*/ 0 w 12"/>
                  <a:gd name="T13" fmla="*/ 0 h 69"/>
                  <a:gd name="T14" fmla="*/ 7 w 12"/>
                  <a:gd name="T15" fmla="*/ 36 h 69"/>
                  <a:gd name="T16" fmla="*/ 7 w 12"/>
                  <a:gd name="T17" fmla="*/ 36 h 69"/>
                  <a:gd name="T18" fmla="*/ 0 w 12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69">
                    <a:moveTo>
                      <a:pt x="9" y="57"/>
                    </a:moveTo>
                    <a:lnTo>
                      <a:pt x="9" y="57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9" y="57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34"/>
              <p:cNvSpPr>
                <a:spLocks/>
              </p:cNvSpPr>
              <p:nvPr/>
            </p:nvSpPr>
            <p:spPr bwMode="auto">
              <a:xfrm>
                <a:off x="2987" y="2387"/>
                <a:ext cx="38" cy="88"/>
              </a:xfrm>
              <a:custGeom>
                <a:avLst/>
                <a:gdLst>
                  <a:gd name="T0" fmla="*/ 3 w 16"/>
                  <a:gd name="T1" fmla="*/ 0 h 37"/>
                  <a:gd name="T2" fmla="*/ 0 w 16"/>
                  <a:gd name="T3" fmla="*/ 0 h 37"/>
                  <a:gd name="T4" fmla="*/ 3 w 16"/>
                  <a:gd name="T5" fmla="*/ 15 h 37"/>
                  <a:gd name="T6" fmla="*/ 5 w 16"/>
                  <a:gd name="T7" fmla="*/ 24 h 37"/>
                  <a:gd name="T8" fmla="*/ 4 w 16"/>
                  <a:gd name="T9" fmla="*/ 24 h 37"/>
                  <a:gd name="T10" fmla="*/ 5 w 16"/>
                  <a:gd name="T11" fmla="*/ 29 h 37"/>
                  <a:gd name="T12" fmla="*/ 7 w 16"/>
                  <a:gd name="T13" fmla="*/ 29 h 37"/>
                  <a:gd name="T14" fmla="*/ 9 w 16"/>
                  <a:gd name="T15" fmla="*/ 36 h 37"/>
                  <a:gd name="T16" fmla="*/ 10 w 16"/>
                  <a:gd name="T17" fmla="*/ 37 h 37"/>
                  <a:gd name="T18" fmla="*/ 11 w 16"/>
                  <a:gd name="T19" fmla="*/ 37 h 37"/>
                  <a:gd name="T20" fmla="*/ 14 w 16"/>
                  <a:gd name="T21" fmla="*/ 37 h 37"/>
                  <a:gd name="T22" fmla="*/ 16 w 16"/>
                  <a:gd name="T23" fmla="*/ 37 h 37"/>
                  <a:gd name="T24" fmla="*/ 16 w 16"/>
                  <a:gd name="T25" fmla="*/ 35 h 37"/>
                  <a:gd name="T26" fmla="*/ 6 w 16"/>
                  <a:gd name="T27" fmla="*/ 2 h 37"/>
                  <a:gd name="T28" fmla="*/ 5 w 16"/>
                  <a:gd name="T29" fmla="*/ 1 h 37"/>
                  <a:gd name="T30" fmla="*/ 3 w 16"/>
                  <a:gd name="T3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37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7"/>
                      <a:pt x="10" y="37"/>
                    </a:cubicBezTo>
                    <a:cubicBezTo>
                      <a:pt x="10" y="37"/>
                      <a:pt x="10" y="37"/>
                      <a:pt x="11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5" y="37"/>
                      <a:pt x="16" y="37"/>
                      <a:pt x="16" y="37"/>
                    </a:cubicBezTo>
                    <a:cubicBezTo>
                      <a:pt x="16" y="37"/>
                      <a:pt x="16" y="36"/>
                      <a:pt x="16" y="3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Rectangle 35"/>
              <p:cNvSpPr>
                <a:spLocks noChangeArrowheads="1"/>
              </p:cNvSpPr>
              <p:nvPr/>
            </p:nvSpPr>
            <p:spPr bwMode="auto">
              <a:xfrm>
                <a:off x="2996" y="2444"/>
                <a:ext cx="3" cy="1"/>
              </a:xfrm>
              <a:prstGeom prst="rect">
                <a:avLst/>
              </a:pr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36"/>
              <p:cNvSpPr>
                <a:spLocks/>
              </p:cNvSpPr>
              <p:nvPr/>
            </p:nvSpPr>
            <p:spPr bwMode="auto">
              <a:xfrm>
                <a:off x="2996" y="2444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0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37"/>
              <p:cNvSpPr>
                <a:spLocks/>
              </p:cNvSpPr>
              <p:nvPr/>
            </p:nvSpPr>
            <p:spPr bwMode="auto">
              <a:xfrm>
                <a:off x="3023" y="2387"/>
                <a:ext cx="68" cy="88"/>
              </a:xfrm>
              <a:custGeom>
                <a:avLst/>
                <a:gdLst>
                  <a:gd name="T0" fmla="*/ 26 w 29"/>
                  <a:gd name="T1" fmla="*/ 0 h 37"/>
                  <a:gd name="T2" fmla="*/ 2 w 29"/>
                  <a:gd name="T3" fmla="*/ 0 h 37"/>
                  <a:gd name="T4" fmla="*/ 1 w 29"/>
                  <a:gd name="T5" fmla="*/ 1 h 37"/>
                  <a:gd name="T6" fmla="*/ 0 w 29"/>
                  <a:gd name="T7" fmla="*/ 2 h 37"/>
                  <a:gd name="T8" fmla="*/ 0 w 29"/>
                  <a:gd name="T9" fmla="*/ 5 h 37"/>
                  <a:gd name="T10" fmla="*/ 1 w 29"/>
                  <a:gd name="T11" fmla="*/ 6 h 37"/>
                  <a:gd name="T12" fmla="*/ 2 w 29"/>
                  <a:gd name="T13" fmla="*/ 6 h 37"/>
                  <a:gd name="T14" fmla="*/ 10 w 29"/>
                  <a:gd name="T15" fmla="*/ 6 h 37"/>
                  <a:gd name="T16" fmla="*/ 11 w 29"/>
                  <a:gd name="T17" fmla="*/ 6 h 37"/>
                  <a:gd name="T18" fmla="*/ 11 w 29"/>
                  <a:gd name="T19" fmla="*/ 35 h 37"/>
                  <a:gd name="T20" fmla="*/ 11 w 29"/>
                  <a:gd name="T21" fmla="*/ 37 h 37"/>
                  <a:gd name="T22" fmla="*/ 13 w 29"/>
                  <a:gd name="T23" fmla="*/ 37 h 37"/>
                  <a:gd name="T24" fmla="*/ 16 w 29"/>
                  <a:gd name="T25" fmla="*/ 37 h 37"/>
                  <a:gd name="T26" fmla="*/ 18 w 29"/>
                  <a:gd name="T27" fmla="*/ 37 h 37"/>
                  <a:gd name="T28" fmla="*/ 18 w 29"/>
                  <a:gd name="T29" fmla="*/ 35 h 37"/>
                  <a:gd name="T30" fmla="*/ 18 w 29"/>
                  <a:gd name="T31" fmla="*/ 6 h 37"/>
                  <a:gd name="T32" fmla="*/ 18 w 29"/>
                  <a:gd name="T33" fmla="*/ 6 h 37"/>
                  <a:gd name="T34" fmla="*/ 18 w 29"/>
                  <a:gd name="T35" fmla="*/ 6 h 37"/>
                  <a:gd name="T36" fmla="*/ 27 w 29"/>
                  <a:gd name="T37" fmla="*/ 6 h 37"/>
                  <a:gd name="T38" fmla="*/ 28 w 29"/>
                  <a:gd name="T39" fmla="*/ 6 h 37"/>
                  <a:gd name="T40" fmla="*/ 29 w 29"/>
                  <a:gd name="T41" fmla="*/ 5 h 37"/>
                  <a:gd name="T42" fmla="*/ 29 w 29"/>
                  <a:gd name="T43" fmla="*/ 2 h 37"/>
                  <a:gd name="T44" fmla="*/ 28 w 29"/>
                  <a:gd name="T45" fmla="*/ 1 h 37"/>
                  <a:gd name="T46" fmla="*/ 26 w 29"/>
                  <a:gd name="T4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" h="37">
                    <a:moveTo>
                      <a:pt x="2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6"/>
                      <a:pt x="11" y="37"/>
                      <a:pt x="11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7" y="37"/>
                      <a:pt x="17" y="37"/>
                      <a:pt x="18" y="37"/>
                    </a:cubicBezTo>
                    <a:cubicBezTo>
                      <a:pt x="18" y="36"/>
                      <a:pt x="18" y="36"/>
                      <a:pt x="18" y="3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9" y="5"/>
                      <a:pt x="29" y="5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1"/>
                      <a:pt x="28" y="1"/>
                    </a:cubicBezTo>
                    <a:cubicBezTo>
                      <a:pt x="28" y="0"/>
                      <a:pt x="27" y="0"/>
                      <a:pt x="26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38"/>
              <p:cNvSpPr>
                <a:spLocks/>
              </p:cNvSpPr>
              <p:nvPr/>
            </p:nvSpPr>
            <p:spPr bwMode="auto">
              <a:xfrm>
                <a:off x="3103" y="2387"/>
                <a:ext cx="17" cy="88"/>
              </a:xfrm>
              <a:custGeom>
                <a:avLst/>
                <a:gdLst>
                  <a:gd name="T0" fmla="*/ 6 w 7"/>
                  <a:gd name="T1" fmla="*/ 0 h 37"/>
                  <a:gd name="T2" fmla="*/ 2 w 7"/>
                  <a:gd name="T3" fmla="*/ 0 h 37"/>
                  <a:gd name="T4" fmla="*/ 1 w 7"/>
                  <a:gd name="T5" fmla="*/ 1 h 37"/>
                  <a:gd name="T6" fmla="*/ 0 w 7"/>
                  <a:gd name="T7" fmla="*/ 2 h 37"/>
                  <a:gd name="T8" fmla="*/ 0 w 7"/>
                  <a:gd name="T9" fmla="*/ 35 h 37"/>
                  <a:gd name="T10" fmla="*/ 1 w 7"/>
                  <a:gd name="T11" fmla="*/ 37 h 37"/>
                  <a:gd name="T12" fmla="*/ 2 w 7"/>
                  <a:gd name="T13" fmla="*/ 37 h 37"/>
                  <a:gd name="T14" fmla="*/ 6 w 7"/>
                  <a:gd name="T15" fmla="*/ 37 h 37"/>
                  <a:gd name="T16" fmla="*/ 7 w 7"/>
                  <a:gd name="T17" fmla="*/ 37 h 37"/>
                  <a:gd name="T18" fmla="*/ 7 w 7"/>
                  <a:gd name="T19" fmla="*/ 35 h 37"/>
                  <a:gd name="T20" fmla="*/ 7 w 7"/>
                  <a:gd name="T21" fmla="*/ 2 h 37"/>
                  <a:gd name="T22" fmla="*/ 7 w 7"/>
                  <a:gd name="T23" fmla="*/ 1 h 37"/>
                  <a:gd name="T24" fmla="*/ 6 w 7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37">
                    <a:moveTo>
                      <a:pt x="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7"/>
                      <a:pt x="7" y="37"/>
                      <a:pt x="7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1"/>
                      <a:pt x="6" y="0"/>
                      <a:pt x="6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39"/>
              <p:cNvSpPr>
                <a:spLocks/>
              </p:cNvSpPr>
              <p:nvPr/>
            </p:nvSpPr>
            <p:spPr bwMode="auto">
              <a:xfrm>
                <a:off x="3136" y="2387"/>
                <a:ext cx="72" cy="88"/>
              </a:xfrm>
              <a:custGeom>
                <a:avLst/>
                <a:gdLst>
                  <a:gd name="T0" fmla="*/ 28 w 30"/>
                  <a:gd name="T1" fmla="*/ 0 h 37"/>
                  <a:gd name="T2" fmla="*/ 25 w 30"/>
                  <a:gd name="T3" fmla="*/ 0 h 37"/>
                  <a:gd name="T4" fmla="*/ 23 w 30"/>
                  <a:gd name="T5" fmla="*/ 1 h 37"/>
                  <a:gd name="T6" fmla="*/ 23 w 30"/>
                  <a:gd name="T7" fmla="*/ 2 h 37"/>
                  <a:gd name="T8" fmla="*/ 15 w 30"/>
                  <a:gd name="T9" fmla="*/ 27 h 37"/>
                  <a:gd name="T10" fmla="*/ 13 w 30"/>
                  <a:gd name="T11" fmla="*/ 21 h 37"/>
                  <a:gd name="T12" fmla="*/ 11 w 30"/>
                  <a:gd name="T13" fmla="*/ 15 h 37"/>
                  <a:gd name="T14" fmla="*/ 9 w 30"/>
                  <a:gd name="T15" fmla="*/ 9 h 37"/>
                  <a:gd name="T16" fmla="*/ 7 w 30"/>
                  <a:gd name="T17" fmla="*/ 2 h 37"/>
                  <a:gd name="T18" fmla="*/ 6 w 30"/>
                  <a:gd name="T19" fmla="*/ 1 h 37"/>
                  <a:gd name="T20" fmla="*/ 5 w 30"/>
                  <a:gd name="T21" fmla="*/ 0 h 37"/>
                  <a:gd name="T22" fmla="*/ 2 w 30"/>
                  <a:gd name="T23" fmla="*/ 0 h 37"/>
                  <a:gd name="T24" fmla="*/ 0 w 30"/>
                  <a:gd name="T25" fmla="*/ 1 h 37"/>
                  <a:gd name="T26" fmla="*/ 0 w 30"/>
                  <a:gd name="T27" fmla="*/ 3 h 37"/>
                  <a:gd name="T28" fmla="*/ 10 w 30"/>
                  <a:gd name="T29" fmla="*/ 36 h 37"/>
                  <a:gd name="T30" fmla="*/ 11 w 30"/>
                  <a:gd name="T31" fmla="*/ 37 h 37"/>
                  <a:gd name="T32" fmla="*/ 13 w 30"/>
                  <a:gd name="T33" fmla="*/ 37 h 37"/>
                  <a:gd name="T34" fmla="*/ 17 w 30"/>
                  <a:gd name="T35" fmla="*/ 37 h 37"/>
                  <a:gd name="T36" fmla="*/ 18 w 30"/>
                  <a:gd name="T37" fmla="*/ 37 h 37"/>
                  <a:gd name="T38" fmla="*/ 19 w 30"/>
                  <a:gd name="T39" fmla="*/ 36 h 37"/>
                  <a:gd name="T40" fmla="*/ 30 w 30"/>
                  <a:gd name="T41" fmla="*/ 2 h 37"/>
                  <a:gd name="T42" fmla="*/ 29 w 30"/>
                  <a:gd name="T43" fmla="*/ 1 h 37"/>
                  <a:gd name="T44" fmla="*/ 28 w 30"/>
                  <a:gd name="T4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37">
                    <a:moveTo>
                      <a:pt x="28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3" y="1"/>
                    </a:cubicBezTo>
                    <a:cubicBezTo>
                      <a:pt x="23" y="1"/>
                      <a:pt x="23" y="1"/>
                      <a:pt x="23" y="2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4" y="25"/>
                      <a:pt x="14" y="23"/>
                      <a:pt x="13" y="21"/>
                    </a:cubicBezTo>
                    <a:cubicBezTo>
                      <a:pt x="12" y="19"/>
                      <a:pt x="12" y="17"/>
                      <a:pt x="11" y="15"/>
                    </a:cubicBezTo>
                    <a:cubicBezTo>
                      <a:pt x="10" y="13"/>
                      <a:pt x="10" y="11"/>
                      <a:pt x="9" y="9"/>
                    </a:cubicBezTo>
                    <a:cubicBezTo>
                      <a:pt x="8" y="6"/>
                      <a:pt x="8" y="4"/>
                      <a:pt x="7" y="2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1" y="37"/>
                      <a:pt x="11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9" y="36"/>
                      <a:pt x="19" y="36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1"/>
                      <a:pt x="29" y="1"/>
                    </a:cubicBezTo>
                    <a:cubicBezTo>
                      <a:pt x="29" y="0"/>
                      <a:pt x="29" y="0"/>
                      <a:pt x="28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40"/>
              <p:cNvSpPr>
                <a:spLocks/>
              </p:cNvSpPr>
              <p:nvPr/>
            </p:nvSpPr>
            <p:spPr bwMode="auto">
              <a:xfrm>
                <a:off x="3224" y="2387"/>
                <a:ext cx="52" cy="88"/>
              </a:xfrm>
              <a:custGeom>
                <a:avLst/>
                <a:gdLst>
                  <a:gd name="T0" fmla="*/ 20 w 22"/>
                  <a:gd name="T1" fmla="*/ 0 h 37"/>
                  <a:gd name="T2" fmla="*/ 2 w 22"/>
                  <a:gd name="T3" fmla="*/ 0 h 37"/>
                  <a:gd name="T4" fmla="*/ 0 w 22"/>
                  <a:gd name="T5" fmla="*/ 1 h 37"/>
                  <a:gd name="T6" fmla="*/ 0 w 22"/>
                  <a:gd name="T7" fmla="*/ 3 h 37"/>
                  <a:gd name="T8" fmla="*/ 0 w 22"/>
                  <a:gd name="T9" fmla="*/ 35 h 37"/>
                  <a:gd name="T10" fmla="*/ 1 w 22"/>
                  <a:gd name="T11" fmla="*/ 37 h 37"/>
                  <a:gd name="T12" fmla="*/ 2 w 22"/>
                  <a:gd name="T13" fmla="*/ 37 h 37"/>
                  <a:gd name="T14" fmla="*/ 21 w 22"/>
                  <a:gd name="T15" fmla="*/ 37 h 37"/>
                  <a:gd name="T16" fmla="*/ 22 w 22"/>
                  <a:gd name="T17" fmla="*/ 37 h 37"/>
                  <a:gd name="T18" fmla="*/ 22 w 22"/>
                  <a:gd name="T19" fmla="*/ 36 h 37"/>
                  <a:gd name="T20" fmla="*/ 22 w 22"/>
                  <a:gd name="T21" fmla="*/ 33 h 37"/>
                  <a:gd name="T22" fmla="*/ 22 w 22"/>
                  <a:gd name="T23" fmla="*/ 32 h 37"/>
                  <a:gd name="T24" fmla="*/ 20 w 22"/>
                  <a:gd name="T25" fmla="*/ 31 h 37"/>
                  <a:gd name="T26" fmla="*/ 8 w 22"/>
                  <a:gd name="T27" fmla="*/ 31 h 37"/>
                  <a:gd name="T28" fmla="*/ 7 w 22"/>
                  <a:gd name="T29" fmla="*/ 31 h 37"/>
                  <a:gd name="T30" fmla="*/ 7 w 22"/>
                  <a:gd name="T31" fmla="*/ 31 h 37"/>
                  <a:gd name="T32" fmla="*/ 7 w 22"/>
                  <a:gd name="T33" fmla="*/ 21 h 37"/>
                  <a:gd name="T34" fmla="*/ 8 w 22"/>
                  <a:gd name="T35" fmla="*/ 21 h 37"/>
                  <a:gd name="T36" fmla="*/ 16 w 22"/>
                  <a:gd name="T37" fmla="*/ 21 h 37"/>
                  <a:gd name="T38" fmla="*/ 18 w 22"/>
                  <a:gd name="T39" fmla="*/ 21 h 37"/>
                  <a:gd name="T40" fmla="*/ 19 w 22"/>
                  <a:gd name="T41" fmla="*/ 19 h 37"/>
                  <a:gd name="T42" fmla="*/ 19 w 22"/>
                  <a:gd name="T43" fmla="*/ 18 h 37"/>
                  <a:gd name="T44" fmla="*/ 19 w 22"/>
                  <a:gd name="T45" fmla="*/ 17 h 37"/>
                  <a:gd name="T46" fmla="*/ 19 w 22"/>
                  <a:gd name="T47" fmla="*/ 16 h 37"/>
                  <a:gd name="T48" fmla="*/ 17 w 22"/>
                  <a:gd name="T49" fmla="*/ 15 h 37"/>
                  <a:gd name="T50" fmla="*/ 7 w 22"/>
                  <a:gd name="T51" fmla="*/ 15 h 37"/>
                  <a:gd name="T52" fmla="*/ 7 w 22"/>
                  <a:gd name="T53" fmla="*/ 15 h 37"/>
                  <a:gd name="T54" fmla="*/ 7 w 22"/>
                  <a:gd name="T55" fmla="*/ 6 h 37"/>
                  <a:gd name="T56" fmla="*/ 7 w 22"/>
                  <a:gd name="T57" fmla="*/ 6 h 37"/>
                  <a:gd name="T58" fmla="*/ 19 w 22"/>
                  <a:gd name="T59" fmla="*/ 6 h 37"/>
                  <a:gd name="T60" fmla="*/ 21 w 22"/>
                  <a:gd name="T61" fmla="*/ 6 h 37"/>
                  <a:gd name="T62" fmla="*/ 22 w 22"/>
                  <a:gd name="T63" fmla="*/ 5 h 37"/>
                  <a:gd name="T64" fmla="*/ 22 w 22"/>
                  <a:gd name="T65" fmla="*/ 2 h 37"/>
                  <a:gd name="T66" fmla="*/ 21 w 22"/>
                  <a:gd name="T67" fmla="*/ 1 h 37"/>
                  <a:gd name="T68" fmla="*/ 20 w 22"/>
                  <a:gd name="T6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37">
                    <a:moveTo>
                      <a:pt x="2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1" y="31"/>
                      <a:pt x="21" y="31"/>
                      <a:pt x="20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9" y="21"/>
                      <a:pt x="19" y="20"/>
                      <a:pt x="19" y="19"/>
                    </a:cubicBezTo>
                    <a:cubicBezTo>
                      <a:pt x="19" y="19"/>
                      <a:pt x="19" y="19"/>
                      <a:pt x="19" y="18"/>
                    </a:cubicBezTo>
                    <a:cubicBezTo>
                      <a:pt x="19" y="18"/>
                      <a:pt x="19" y="17"/>
                      <a:pt x="19" y="17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1" y="6"/>
                    </a:cubicBezTo>
                    <a:cubicBezTo>
                      <a:pt x="21" y="6"/>
                      <a:pt x="22" y="5"/>
                      <a:pt x="22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21" y="1"/>
                      <a:pt x="21" y="0"/>
                      <a:pt x="20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8880718" y="1432505"/>
              <a:ext cx="411163" cy="608013"/>
              <a:chOff x="4712375" y="3360617"/>
              <a:chExt cx="411163" cy="608013"/>
            </a:xfrm>
          </p:grpSpPr>
          <p:sp>
            <p:nvSpPr>
              <p:cNvPr id="114" name="Oval 48"/>
              <p:cNvSpPr>
                <a:spLocks noChangeArrowheads="1"/>
              </p:cNvSpPr>
              <p:nvPr/>
            </p:nvSpPr>
            <p:spPr bwMode="auto">
              <a:xfrm>
                <a:off x="4821912" y="3360617"/>
                <a:ext cx="150813" cy="155575"/>
              </a:xfrm>
              <a:prstGeom prst="ellipse">
                <a:avLst/>
              </a:pr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Freeform 49"/>
              <p:cNvSpPr>
                <a:spLocks/>
              </p:cNvSpPr>
              <p:nvPr/>
            </p:nvSpPr>
            <p:spPr bwMode="auto">
              <a:xfrm>
                <a:off x="4767937" y="3524130"/>
                <a:ext cx="300038" cy="128588"/>
              </a:xfrm>
              <a:custGeom>
                <a:avLst/>
                <a:gdLst>
                  <a:gd name="T0" fmla="*/ 79 w 79"/>
                  <a:gd name="T1" fmla="*/ 23 h 34"/>
                  <a:gd name="T2" fmla="*/ 79 w 79"/>
                  <a:gd name="T3" fmla="*/ 22 h 34"/>
                  <a:gd name="T4" fmla="*/ 79 w 79"/>
                  <a:gd name="T5" fmla="*/ 21 h 34"/>
                  <a:gd name="T6" fmla="*/ 79 w 79"/>
                  <a:gd name="T7" fmla="*/ 21 h 34"/>
                  <a:gd name="T8" fmla="*/ 44 w 79"/>
                  <a:gd name="T9" fmla="*/ 1 h 34"/>
                  <a:gd name="T10" fmla="*/ 42 w 79"/>
                  <a:gd name="T11" fmla="*/ 1 h 34"/>
                  <a:gd name="T12" fmla="*/ 29 w 79"/>
                  <a:gd name="T13" fmla="*/ 1 h 34"/>
                  <a:gd name="T14" fmla="*/ 0 w 79"/>
                  <a:gd name="T15" fmla="*/ 6 h 34"/>
                  <a:gd name="T16" fmla="*/ 79 w 79"/>
                  <a:gd name="T17" fmla="*/ 34 h 34"/>
                  <a:gd name="T18" fmla="*/ 79 w 79"/>
                  <a:gd name="T19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34">
                    <a:moveTo>
                      <a:pt x="79" y="23"/>
                    </a:moveTo>
                    <a:cubicBezTo>
                      <a:pt x="79" y="22"/>
                      <a:pt x="79" y="22"/>
                      <a:pt x="79" y="22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6" y="5"/>
                      <a:pt x="54" y="2"/>
                      <a:pt x="44" y="1"/>
                    </a:cubicBezTo>
                    <a:cubicBezTo>
                      <a:pt x="44" y="1"/>
                      <a:pt x="43" y="1"/>
                      <a:pt x="42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12" y="0"/>
                      <a:pt x="0" y="6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9" y="23"/>
                      <a:pt x="79" y="23"/>
                      <a:pt x="79" y="23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Freeform 50"/>
              <p:cNvSpPr>
                <a:spLocks/>
              </p:cNvSpPr>
              <p:nvPr/>
            </p:nvSpPr>
            <p:spPr bwMode="auto">
              <a:xfrm>
                <a:off x="4726662" y="3546355"/>
                <a:ext cx="341313" cy="173038"/>
              </a:xfrm>
              <a:custGeom>
                <a:avLst/>
                <a:gdLst>
                  <a:gd name="T0" fmla="*/ 11 w 90"/>
                  <a:gd name="T1" fmla="*/ 0 h 46"/>
                  <a:gd name="T2" fmla="*/ 0 w 90"/>
                  <a:gd name="T3" fmla="*/ 18 h 46"/>
                  <a:gd name="T4" fmla="*/ 0 w 90"/>
                  <a:gd name="T5" fmla="*/ 46 h 46"/>
                  <a:gd name="T6" fmla="*/ 18 w 90"/>
                  <a:gd name="T7" fmla="*/ 46 h 46"/>
                  <a:gd name="T8" fmla="*/ 18 w 90"/>
                  <a:gd name="T9" fmla="*/ 30 h 46"/>
                  <a:gd name="T10" fmla="*/ 22 w 90"/>
                  <a:gd name="T11" fmla="*/ 30 h 46"/>
                  <a:gd name="T12" fmla="*/ 22 w 90"/>
                  <a:gd name="T13" fmla="*/ 46 h 46"/>
                  <a:gd name="T14" fmla="*/ 68 w 90"/>
                  <a:gd name="T15" fmla="*/ 46 h 46"/>
                  <a:gd name="T16" fmla="*/ 68 w 90"/>
                  <a:gd name="T17" fmla="*/ 30 h 46"/>
                  <a:gd name="T18" fmla="*/ 71 w 90"/>
                  <a:gd name="T19" fmla="*/ 30 h 46"/>
                  <a:gd name="T20" fmla="*/ 71 w 90"/>
                  <a:gd name="T21" fmla="*/ 46 h 46"/>
                  <a:gd name="T22" fmla="*/ 90 w 90"/>
                  <a:gd name="T23" fmla="*/ 46 h 46"/>
                  <a:gd name="T24" fmla="*/ 90 w 90"/>
                  <a:gd name="T25" fmla="*/ 28 h 46"/>
                  <a:gd name="T26" fmla="*/ 65 w 90"/>
                  <a:gd name="T27" fmla="*/ 19 h 46"/>
                  <a:gd name="T28" fmla="*/ 11 w 90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46">
                    <a:moveTo>
                      <a:pt x="11" y="0"/>
                    </a:moveTo>
                    <a:cubicBezTo>
                      <a:pt x="5" y="3"/>
                      <a:pt x="0" y="9"/>
                      <a:pt x="0" y="1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8"/>
                      <a:pt x="90" y="28"/>
                      <a:pt x="90" y="28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Freeform 51"/>
              <p:cNvSpPr>
                <a:spLocks/>
              </p:cNvSpPr>
              <p:nvPr/>
            </p:nvSpPr>
            <p:spPr bwMode="auto">
              <a:xfrm>
                <a:off x="4767937" y="3546355"/>
                <a:ext cx="300038" cy="106363"/>
              </a:xfrm>
              <a:custGeom>
                <a:avLst/>
                <a:gdLst>
                  <a:gd name="T0" fmla="*/ 0 w 189"/>
                  <a:gd name="T1" fmla="*/ 0 h 67"/>
                  <a:gd name="T2" fmla="*/ 0 w 189"/>
                  <a:gd name="T3" fmla="*/ 0 h 67"/>
                  <a:gd name="T4" fmla="*/ 129 w 189"/>
                  <a:gd name="T5" fmla="*/ 45 h 67"/>
                  <a:gd name="T6" fmla="*/ 189 w 189"/>
                  <a:gd name="T7" fmla="*/ 67 h 67"/>
                  <a:gd name="T8" fmla="*/ 0 w 189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67">
                    <a:moveTo>
                      <a:pt x="0" y="0"/>
                    </a:moveTo>
                    <a:lnTo>
                      <a:pt x="0" y="0"/>
                    </a:lnTo>
                    <a:lnTo>
                      <a:pt x="129" y="45"/>
                    </a:lnTo>
                    <a:lnTo>
                      <a:pt x="189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Freeform 52"/>
              <p:cNvSpPr>
                <a:spLocks/>
              </p:cNvSpPr>
              <p:nvPr/>
            </p:nvSpPr>
            <p:spPr bwMode="auto">
              <a:xfrm>
                <a:off x="4767937" y="3546355"/>
                <a:ext cx="300038" cy="106363"/>
              </a:xfrm>
              <a:custGeom>
                <a:avLst/>
                <a:gdLst>
                  <a:gd name="T0" fmla="*/ 0 w 189"/>
                  <a:gd name="T1" fmla="*/ 0 h 67"/>
                  <a:gd name="T2" fmla="*/ 0 w 189"/>
                  <a:gd name="T3" fmla="*/ 0 h 67"/>
                  <a:gd name="T4" fmla="*/ 129 w 189"/>
                  <a:gd name="T5" fmla="*/ 45 h 67"/>
                  <a:gd name="T6" fmla="*/ 189 w 189"/>
                  <a:gd name="T7" fmla="*/ 67 h 67"/>
                  <a:gd name="T8" fmla="*/ 0 w 189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67">
                    <a:moveTo>
                      <a:pt x="0" y="0"/>
                    </a:moveTo>
                    <a:lnTo>
                      <a:pt x="0" y="0"/>
                    </a:lnTo>
                    <a:lnTo>
                      <a:pt x="129" y="45"/>
                    </a:lnTo>
                    <a:lnTo>
                      <a:pt x="189" y="6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Freeform 53"/>
              <p:cNvSpPr>
                <a:spLocks/>
              </p:cNvSpPr>
              <p:nvPr/>
            </p:nvSpPr>
            <p:spPr bwMode="auto">
              <a:xfrm>
                <a:off x="4712375" y="3828930"/>
                <a:ext cx="25400" cy="139700"/>
              </a:xfrm>
              <a:custGeom>
                <a:avLst/>
                <a:gdLst>
                  <a:gd name="T0" fmla="*/ 5 w 7"/>
                  <a:gd name="T1" fmla="*/ 0 h 37"/>
                  <a:gd name="T2" fmla="*/ 2 w 7"/>
                  <a:gd name="T3" fmla="*/ 0 h 37"/>
                  <a:gd name="T4" fmla="*/ 1 w 7"/>
                  <a:gd name="T5" fmla="*/ 1 h 37"/>
                  <a:gd name="T6" fmla="*/ 0 w 7"/>
                  <a:gd name="T7" fmla="*/ 2 h 37"/>
                  <a:gd name="T8" fmla="*/ 0 w 7"/>
                  <a:gd name="T9" fmla="*/ 35 h 37"/>
                  <a:gd name="T10" fmla="*/ 1 w 7"/>
                  <a:gd name="T11" fmla="*/ 37 h 37"/>
                  <a:gd name="T12" fmla="*/ 2 w 7"/>
                  <a:gd name="T13" fmla="*/ 37 h 37"/>
                  <a:gd name="T14" fmla="*/ 5 w 7"/>
                  <a:gd name="T15" fmla="*/ 37 h 37"/>
                  <a:gd name="T16" fmla="*/ 7 w 7"/>
                  <a:gd name="T17" fmla="*/ 37 h 37"/>
                  <a:gd name="T18" fmla="*/ 7 w 7"/>
                  <a:gd name="T19" fmla="*/ 35 h 37"/>
                  <a:gd name="T20" fmla="*/ 7 w 7"/>
                  <a:gd name="T21" fmla="*/ 2 h 37"/>
                  <a:gd name="T22" fmla="*/ 7 w 7"/>
                  <a:gd name="T23" fmla="*/ 1 h 37"/>
                  <a:gd name="T24" fmla="*/ 5 w 7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37">
                    <a:moveTo>
                      <a:pt x="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7" y="37"/>
                      <a:pt x="7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5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Freeform 54"/>
              <p:cNvSpPr>
                <a:spLocks noEditPoints="1"/>
              </p:cNvSpPr>
              <p:nvPr/>
            </p:nvSpPr>
            <p:spPr bwMode="auto">
              <a:xfrm>
                <a:off x="4767937" y="3828930"/>
                <a:ext cx="103188" cy="139700"/>
              </a:xfrm>
              <a:custGeom>
                <a:avLst/>
                <a:gdLst>
                  <a:gd name="T0" fmla="*/ 8 w 27"/>
                  <a:gd name="T1" fmla="*/ 31 h 37"/>
                  <a:gd name="T2" fmla="*/ 7 w 27"/>
                  <a:gd name="T3" fmla="*/ 31 h 37"/>
                  <a:gd name="T4" fmla="*/ 7 w 27"/>
                  <a:gd name="T5" fmla="*/ 6 h 37"/>
                  <a:gd name="T6" fmla="*/ 8 w 27"/>
                  <a:gd name="T7" fmla="*/ 6 h 37"/>
                  <a:gd name="T8" fmla="*/ 12 w 27"/>
                  <a:gd name="T9" fmla="*/ 6 h 37"/>
                  <a:gd name="T10" fmla="*/ 18 w 27"/>
                  <a:gd name="T11" fmla="*/ 8 h 37"/>
                  <a:gd name="T12" fmla="*/ 20 w 27"/>
                  <a:gd name="T13" fmla="*/ 13 h 37"/>
                  <a:gd name="T14" fmla="*/ 20 w 27"/>
                  <a:gd name="T15" fmla="*/ 25 h 37"/>
                  <a:gd name="T16" fmla="*/ 19 w 27"/>
                  <a:gd name="T17" fmla="*/ 28 h 37"/>
                  <a:gd name="T18" fmla="*/ 17 w 27"/>
                  <a:gd name="T19" fmla="*/ 30 h 37"/>
                  <a:gd name="T20" fmla="*/ 15 w 27"/>
                  <a:gd name="T21" fmla="*/ 31 h 37"/>
                  <a:gd name="T22" fmla="*/ 12 w 27"/>
                  <a:gd name="T23" fmla="*/ 31 h 37"/>
                  <a:gd name="T24" fmla="*/ 8 w 27"/>
                  <a:gd name="T25" fmla="*/ 31 h 37"/>
                  <a:gd name="T26" fmla="*/ 12 w 27"/>
                  <a:gd name="T27" fmla="*/ 0 h 37"/>
                  <a:gd name="T28" fmla="*/ 2 w 27"/>
                  <a:gd name="T29" fmla="*/ 0 h 37"/>
                  <a:gd name="T30" fmla="*/ 1 w 27"/>
                  <a:gd name="T31" fmla="*/ 1 h 37"/>
                  <a:gd name="T32" fmla="*/ 0 w 27"/>
                  <a:gd name="T33" fmla="*/ 2 h 37"/>
                  <a:gd name="T34" fmla="*/ 0 w 27"/>
                  <a:gd name="T35" fmla="*/ 35 h 37"/>
                  <a:gd name="T36" fmla="*/ 1 w 27"/>
                  <a:gd name="T37" fmla="*/ 36 h 37"/>
                  <a:gd name="T38" fmla="*/ 2 w 27"/>
                  <a:gd name="T39" fmla="*/ 37 h 37"/>
                  <a:gd name="T40" fmla="*/ 14 w 27"/>
                  <a:gd name="T41" fmla="*/ 37 h 37"/>
                  <a:gd name="T42" fmla="*/ 18 w 27"/>
                  <a:gd name="T43" fmla="*/ 37 h 37"/>
                  <a:gd name="T44" fmla="*/ 22 w 27"/>
                  <a:gd name="T45" fmla="*/ 35 h 37"/>
                  <a:gd name="T46" fmla="*/ 25 w 27"/>
                  <a:gd name="T47" fmla="*/ 31 h 37"/>
                  <a:gd name="T48" fmla="*/ 27 w 27"/>
                  <a:gd name="T49" fmla="*/ 25 h 37"/>
                  <a:gd name="T50" fmla="*/ 27 w 27"/>
                  <a:gd name="T51" fmla="*/ 12 h 37"/>
                  <a:gd name="T52" fmla="*/ 26 w 27"/>
                  <a:gd name="T53" fmla="*/ 6 h 37"/>
                  <a:gd name="T54" fmla="*/ 22 w 27"/>
                  <a:gd name="T55" fmla="*/ 3 h 37"/>
                  <a:gd name="T56" fmla="*/ 18 w 27"/>
                  <a:gd name="T57" fmla="*/ 1 h 37"/>
                  <a:gd name="T58" fmla="*/ 12 w 27"/>
                  <a:gd name="T5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" h="37">
                    <a:moveTo>
                      <a:pt x="8" y="31"/>
                    </a:moveTo>
                    <a:cubicBezTo>
                      <a:pt x="8" y="31"/>
                      <a:pt x="7" y="31"/>
                      <a:pt x="7" y="31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4" y="6"/>
                      <a:pt x="16" y="7"/>
                      <a:pt x="18" y="8"/>
                    </a:cubicBezTo>
                    <a:cubicBezTo>
                      <a:pt x="19" y="9"/>
                      <a:pt x="20" y="10"/>
                      <a:pt x="20" y="1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6"/>
                      <a:pt x="20" y="27"/>
                      <a:pt x="19" y="28"/>
                    </a:cubicBezTo>
                    <a:cubicBezTo>
                      <a:pt x="19" y="29"/>
                      <a:pt x="18" y="30"/>
                      <a:pt x="17" y="30"/>
                    </a:cubicBezTo>
                    <a:cubicBezTo>
                      <a:pt x="17" y="30"/>
                      <a:pt x="16" y="31"/>
                      <a:pt x="15" y="31"/>
                    </a:cubicBezTo>
                    <a:cubicBezTo>
                      <a:pt x="14" y="31"/>
                      <a:pt x="13" y="31"/>
                      <a:pt x="12" y="31"/>
                    </a:cubicBezTo>
                    <a:cubicBezTo>
                      <a:pt x="8" y="31"/>
                      <a:pt x="8" y="31"/>
                      <a:pt x="8" y="31"/>
                    </a:cubicBezTo>
                    <a:moveTo>
                      <a:pt x="1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1" y="36"/>
                    </a:cubicBezTo>
                    <a:cubicBezTo>
                      <a:pt x="1" y="37"/>
                      <a:pt x="2" y="37"/>
                      <a:pt x="2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5" y="37"/>
                      <a:pt x="16" y="37"/>
                      <a:pt x="18" y="37"/>
                    </a:cubicBezTo>
                    <a:cubicBezTo>
                      <a:pt x="19" y="36"/>
                      <a:pt x="21" y="36"/>
                      <a:pt x="22" y="35"/>
                    </a:cubicBezTo>
                    <a:cubicBezTo>
                      <a:pt x="23" y="34"/>
                      <a:pt x="24" y="33"/>
                      <a:pt x="25" y="31"/>
                    </a:cubicBezTo>
                    <a:cubicBezTo>
                      <a:pt x="26" y="30"/>
                      <a:pt x="27" y="28"/>
                      <a:pt x="27" y="25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0"/>
                      <a:pt x="26" y="8"/>
                      <a:pt x="26" y="6"/>
                    </a:cubicBezTo>
                    <a:cubicBezTo>
                      <a:pt x="25" y="5"/>
                      <a:pt x="24" y="3"/>
                      <a:pt x="22" y="3"/>
                    </a:cubicBezTo>
                    <a:cubicBezTo>
                      <a:pt x="21" y="2"/>
                      <a:pt x="19" y="1"/>
                      <a:pt x="18" y="1"/>
                    </a:cubicBezTo>
                    <a:cubicBezTo>
                      <a:pt x="16" y="0"/>
                      <a:pt x="14" y="0"/>
                      <a:pt x="12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Freeform 55"/>
              <p:cNvSpPr>
                <a:spLocks/>
              </p:cNvSpPr>
              <p:nvPr/>
            </p:nvSpPr>
            <p:spPr bwMode="auto">
              <a:xfrm>
                <a:off x="4901287" y="3828930"/>
                <a:ext cx="82550" cy="139700"/>
              </a:xfrm>
              <a:custGeom>
                <a:avLst/>
                <a:gdLst>
                  <a:gd name="T0" fmla="*/ 20 w 22"/>
                  <a:gd name="T1" fmla="*/ 0 h 37"/>
                  <a:gd name="T2" fmla="*/ 2 w 22"/>
                  <a:gd name="T3" fmla="*/ 0 h 37"/>
                  <a:gd name="T4" fmla="*/ 0 w 22"/>
                  <a:gd name="T5" fmla="*/ 1 h 37"/>
                  <a:gd name="T6" fmla="*/ 0 w 22"/>
                  <a:gd name="T7" fmla="*/ 3 h 37"/>
                  <a:gd name="T8" fmla="*/ 0 w 22"/>
                  <a:gd name="T9" fmla="*/ 35 h 37"/>
                  <a:gd name="T10" fmla="*/ 0 w 22"/>
                  <a:gd name="T11" fmla="*/ 37 h 37"/>
                  <a:gd name="T12" fmla="*/ 2 w 22"/>
                  <a:gd name="T13" fmla="*/ 37 h 37"/>
                  <a:gd name="T14" fmla="*/ 21 w 22"/>
                  <a:gd name="T15" fmla="*/ 37 h 37"/>
                  <a:gd name="T16" fmla="*/ 22 w 22"/>
                  <a:gd name="T17" fmla="*/ 37 h 37"/>
                  <a:gd name="T18" fmla="*/ 22 w 22"/>
                  <a:gd name="T19" fmla="*/ 35 h 37"/>
                  <a:gd name="T20" fmla="*/ 22 w 22"/>
                  <a:gd name="T21" fmla="*/ 33 h 37"/>
                  <a:gd name="T22" fmla="*/ 22 w 22"/>
                  <a:gd name="T23" fmla="*/ 31 h 37"/>
                  <a:gd name="T24" fmla="*/ 20 w 22"/>
                  <a:gd name="T25" fmla="*/ 31 h 37"/>
                  <a:gd name="T26" fmla="*/ 8 w 22"/>
                  <a:gd name="T27" fmla="*/ 31 h 37"/>
                  <a:gd name="T28" fmla="*/ 7 w 22"/>
                  <a:gd name="T29" fmla="*/ 31 h 37"/>
                  <a:gd name="T30" fmla="*/ 7 w 22"/>
                  <a:gd name="T31" fmla="*/ 31 h 37"/>
                  <a:gd name="T32" fmla="*/ 7 w 22"/>
                  <a:gd name="T33" fmla="*/ 21 h 37"/>
                  <a:gd name="T34" fmla="*/ 7 w 22"/>
                  <a:gd name="T35" fmla="*/ 21 h 37"/>
                  <a:gd name="T36" fmla="*/ 16 w 22"/>
                  <a:gd name="T37" fmla="*/ 21 h 37"/>
                  <a:gd name="T38" fmla="*/ 18 w 22"/>
                  <a:gd name="T39" fmla="*/ 21 h 37"/>
                  <a:gd name="T40" fmla="*/ 19 w 22"/>
                  <a:gd name="T41" fmla="*/ 19 h 37"/>
                  <a:gd name="T42" fmla="*/ 19 w 22"/>
                  <a:gd name="T43" fmla="*/ 18 h 37"/>
                  <a:gd name="T44" fmla="*/ 19 w 22"/>
                  <a:gd name="T45" fmla="*/ 17 h 37"/>
                  <a:gd name="T46" fmla="*/ 19 w 22"/>
                  <a:gd name="T47" fmla="*/ 15 h 37"/>
                  <a:gd name="T48" fmla="*/ 17 w 22"/>
                  <a:gd name="T49" fmla="*/ 15 h 37"/>
                  <a:gd name="T50" fmla="*/ 7 w 22"/>
                  <a:gd name="T51" fmla="*/ 15 h 37"/>
                  <a:gd name="T52" fmla="*/ 7 w 22"/>
                  <a:gd name="T53" fmla="*/ 14 h 37"/>
                  <a:gd name="T54" fmla="*/ 7 w 22"/>
                  <a:gd name="T55" fmla="*/ 6 h 37"/>
                  <a:gd name="T56" fmla="*/ 7 w 22"/>
                  <a:gd name="T57" fmla="*/ 6 h 37"/>
                  <a:gd name="T58" fmla="*/ 19 w 22"/>
                  <a:gd name="T59" fmla="*/ 6 h 37"/>
                  <a:gd name="T60" fmla="*/ 21 w 22"/>
                  <a:gd name="T61" fmla="*/ 6 h 37"/>
                  <a:gd name="T62" fmla="*/ 22 w 22"/>
                  <a:gd name="T63" fmla="*/ 5 h 37"/>
                  <a:gd name="T64" fmla="*/ 22 w 22"/>
                  <a:gd name="T65" fmla="*/ 2 h 37"/>
                  <a:gd name="T66" fmla="*/ 21 w 22"/>
                  <a:gd name="T67" fmla="*/ 1 h 37"/>
                  <a:gd name="T68" fmla="*/ 20 w 22"/>
                  <a:gd name="T6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37">
                    <a:moveTo>
                      <a:pt x="2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6"/>
                      <a:pt x="22" y="36"/>
                      <a:pt x="22" y="35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1"/>
                    </a:cubicBezTo>
                    <a:cubicBezTo>
                      <a:pt x="21" y="31"/>
                      <a:pt x="21" y="31"/>
                      <a:pt x="20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0"/>
                      <a:pt x="19" y="20"/>
                      <a:pt x="19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6"/>
                      <a:pt x="19" y="16"/>
                      <a:pt x="19" y="15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1" y="6"/>
                    </a:cubicBezTo>
                    <a:cubicBezTo>
                      <a:pt x="21" y="6"/>
                      <a:pt x="22" y="5"/>
                      <a:pt x="22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1" y="1"/>
                      <a:pt x="21" y="1"/>
                    </a:cubicBezTo>
                    <a:cubicBezTo>
                      <a:pt x="21" y="0"/>
                      <a:pt x="20" y="0"/>
                      <a:pt x="20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Freeform 56"/>
              <p:cNvSpPr>
                <a:spLocks noEditPoints="1"/>
              </p:cNvSpPr>
              <p:nvPr/>
            </p:nvSpPr>
            <p:spPr bwMode="auto">
              <a:xfrm>
                <a:off x="5010825" y="3828930"/>
                <a:ext cx="112713" cy="139700"/>
              </a:xfrm>
              <a:custGeom>
                <a:avLst/>
                <a:gdLst>
                  <a:gd name="T0" fmla="*/ 11 w 30"/>
                  <a:gd name="T1" fmla="*/ 23 h 37"/>
                  <a:gd name="T2" fmla="*/ 15 w 30"/>
                  <a:gd name="T3" fmla="*/ 10 h 37"/>
                  <a:gd name="T4" fmla="*/ 19 w 30"/>
                  <a:gd name="T5" fmla="*/ 23 h 37"/>
                  <a:gd name="T6" fmla="*/ 11 w 30"/>
                  <a:gd name="T7" fmla="*/ 23 h 37"/>
                  <a:gd name="T8" fmla="*/ 17 w 30"/>
                  <a:gd name="T9" fmla="*/ 0 h 37"/>
                  <a:gd name="T10" fmla="*/ 13 w 30"/>
                  <a:gd name="T11" fmla="*/ 0 h 37"/>
                  <a:gd name="T12" fmla="*/ 11 w 30"/>
                  <a:gd name="T13" fmla="*/ 1 h 37"/>
                  <a:gd name="T14" fmla="*/ 11 w 30"/>
                  <a:gd name="T15" fmla="*/ 2 h 37"/>
                  <a:gd name="T16" fmla="*/ 0 w 30"/>
                  <a:gd name="T17" fmla="*/ 35 h 37"/>
                  <a:gd name="T18" fmla="*/ 0 w 30"/>
                  <a:gd name="T19" fmla="*/ 37 h 37"/>
                  <a:gd name="T20" fmla="*/ 1 w 30"/>
                  <a:gd name="T21" fmla="*/ 37 h 37"/>
                  <a:gd name="T22" fmla="*/ 5 w 30"/>
                  <a:gd name="T23" fmla="*/ 37 h 37"/>
                  <a:gd name="T24" fmla="*/ 6 w 30"/>
                  <a:gd name="T25" fmla="*/ 37 h 37"/>
                  <a:gd name="T26" fmla="*/ 7 w 30"/>
                  <a:gd name="T27" fmla="*/ 35 h 37"/>
                  <a:gd name="T28" fmla="*/ 9 w 30"/>
                  <a:gd name="T29" fmla="*/ 29 h 37"/>
                  <a:gd name="T30" fmla="*/ 21 w 30"/>
                  <a:gd name="T31" fmla="*/ 29 h 37"/>
                  <a:gd name="T32" fmla="*/ 23 w 30"/>
                  <a:gd name="T33" fmla="*/ 36 h 37"/>
                  <a:gd name="T34" fmla="*/ 23 w 30"/>
                  <a:gd name="T35" fmla="*/ 37 h 37"/>
                  <a:gd name="T36" fmla="*/ 24 w 30"/>
                  <a:gd name="T37" fmla="*/ 37 h 37"/>
                  <a:gd name="T38" fmla="*/ 28 w 30"/>
                  <a:gd name="T39" fmla="*/ 37 h 37"/>
                  <a:gd name="T40" fmla="*/ 30 w 30"/>
                  <a:gd name="T41" fmla="*/ 37 h 37"/>
                  <a:gd name="T42" fmla="*/ 30 w 30"/>
                  <a:gd name="T43" fmla="*/ 35 h 37"/>
                  <a:gd name="T44" fmla="*/ 19 w 30"/>
                  <a:gd name="T45" fmla="*/ 2 h 37"/>
                  <a:gd name="T46" fmla="*/ 18 w 30"/>
                  <a:gd name="T47" fmla="*/ 1 h 37"/>
                  <a:gd name="T48" fmla="*/ 17 w 30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" h="37">
                    <a:moveTo>
                      <a:pt x="11" y="23"/>
                    </a:moveTo>
                    <a:cubicBezTo>
                      <a:pt x="15" y="10"/>
                      <a:pt x="15" y="10"/>
                      <a:pt x="15" y="1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1" y="23"/>
                      <a:pt x="11" y="23"/>
                      <a:pt x="11" y="23"/>
                    </a:cubicBezTo>
                    <a:moveTo>
                      <a:pt x="1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1" y="1"/>
                    </a:cubicBezTo>
                    <a:cubicBezTo>
                      <a:pt x="11" y="1"/>
                      <a:pt x="11" y="2"/>
                      <a:pt x="11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7"/>
                    </a:cubicBezTo>
                    <a:cubicBezTo>
                      <a:pt x="0" y="37"/>
                      <a:pt x="1" y="37"/>
                      <a:pt x="1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6" y="37"/>
                      <a:pt x="6" y="37"/>
                    </a:cubicBezTo>
                    <a:cubicBezTo>
                      <a:pt x="6" y="36"/>
                      <a:pt x="7" y="36"/>
                      <a:pt x="7" y="3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3" y="37"/>
                      <a:pt x="23" y="37"/>
                    </a:cubicBezTo>
                    <a:cubicBezTo>
                      <a:pt x="23" y="37"/>
                      <a:pt x="24" y="37"/>
                      <a:pt x="24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9" y="37"/>
                      <a:pt x="30" y="37"/>
                    </a:cubicBezTo>
                    <a:cubicBezTo>
                      <a:pt x="30" y="36"/>
                      <a:pt x="30" y="36"/>
                      <a:pt x="30" y="3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1"/>
                      <a:pt x="18" y="1"/>
                    </a:cubicBezTo>
                    <a:cubicBezTo>
                      <a:pt x="18" y="0"/>
                      <a:pt x="18" y="0"/>
                      <a:pt x="17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10062650" y="2962497"/>
              <a:ext cx="411163" cy="401637"/>
              <a:chOff x="6016625" y="3511551"/>
              <a:chExt cx="411163" cy="401637"/>
            </a:xfrm>
          </p:grpSpPr>
          <p:sp>
            <p:nvSpPr>
              <p:cNvPr id="104" name="Freeform 64"/>
              <p:cNvSpPr>
                <a:spLocks/>
              </p:cNvSpPr>
              <p:nvPr/>
            </p:nvSpPr>
            <p:spPr bwMode="auto">
              <a:xfrm>
                <a:off x="6061075" y="3540126"/>
                <a:ext cx="338138" cy="174625"/>
              </a:xfrm>
              <a:custGeom>
                <a:avLst/>
                <a:gdLst>
                  <a:gd name="T0" fmla="*/ 83 w 89"/>
                  <a:gd name="T1" fmla="*/ 4 h 46"/>
                  <a:gd name="T2" fmla="*/ 85 w 89"/>
                  <a:gd name="T3" fmla="*/ 6 h 46"/>
                  <a:gd name="T4" fmla="*/ 85 w 89"/>
                  <a:gd name="T5" fmla="*/ 44 h 46"/>
                  <a:gd name="T6" fmla="*/ 89 w 89"/>
                  <a:gd name="T7" fmla="*/ 46 h 46"/>
                  <a:gd name="T8" fmla="*/ 89 w 89"/>
                  <a:gd name="T9" fmla="*/ 6 h 46"/>
                  <a:gd name="T10" fmla="*/ 83 w 89"/>
                  <a:gd name="T11" fmla="*/ 0 h 46"/>
                  <a:gd name="T12" fmla="*/ 3 w 89"/>
                  <a:gd name="T13" fmla="*/ 0 h 46"/>
                  <a:gd name="T14" fmla="*/ 0 w 89"/>
                  <a:gd name="T15" fmla="*/ 1 h 46"/>
                  <a:gd name="T16" fmla="*/ 7 w 89"/>
                  <a:gd name="T17" fmla="*/ 4 h 46"/>
                  <a:gd name="T18" fmla="*/ 83 w 89"/>
                  <a:gd name="T19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" h="46">
                    <a:moveTo>
                      <a:pt x="83" y="4"/>
                    </a:moveTo>
                    <a:cubicBezTo>
                      <a:pt x="84" y="4"/>
                      <a:pt x="85" y="5"/>
                      <a:pt x="85" y="6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9" y="46"/>
                      <a:pt x="89" y="46"/>
                      <a:pt x="89" y="46"/>
                    </a:cubicBezTo>
                    <a:cubicBezTo>
                      <a:pt x="89" y="6"/>
                      <a:pt x="89" y="6"/>
                      <a:pt x="89" y="6"/>
                    </a:cubicBezTo>
                    <a:cubicBezTo>
                      <a:pt x="89" y="3"/>
                      <a:pt x="86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3" y="4"/>
                      <a:pt x="83" y="4"/>
                      <a:pt x="83" y="4"/>
                    </a:cubicBezTo>
                  </a:path>
                </a:pathLst>
              </a:custGeom>
              <a:solidFill>
                <a:srgbClr val="00B4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Freeform 65"/>
              <p:cNvSpPr>
                <a:spLocks/>
              </p:cNvSpPr>
              <p:nvPr/>
            </p:nvSpPr>
            <p:spPr bwMode="auto">
              <a:xfrm>
                <a:off x="6049963" y="3544888"/>
                <a:ext cx="349250" cy="222250"/>
              </a:xfrm>
              <a:custGeom>
                <a:avLst/>
                <a:gdLst>
                  <a:gd name="T0" fmla="*/ 0 w 92"/>
                  <a:gd name="T1" fmla="*/ 5 h 59"/>
                  <a:gd name="T2" fmla="*/ 0 w 92"/>
                  <a:gd name="T3" fmla="*/ 53 h 59"/>
                  <a:gd name="T4" fmla="*/ 6 w 92"/>
                  <a:gd name="T5" fmla="*/ 59 h 59"/>
                  <a:gd name="T6" fmla="*/ 86 w 92"/>
                  <a:gd name="T7" fmla="*/ 59 h 59"/>
                  <a:gd name="T8" fmla="*/ 92 w 92"/>
                  <a:gd name="T9" fmla="*/ 53 h 59"/>
                  <a:gd name="T10" fmla="*/ 92 w 92"/>
                  <a:gd name="T11" fmla="*/ 45 h 59"/>
                  <a:gd name="T12" fmla="*/ 88 w 92"/>
                  <a:gd name="T13" fmla="*/ 43 h 59"/>
                  <a:gd name="T14" fmla="*/ 88 w 92"/>
                  <a:gd name="T15" fmla="*/ 53 h 59"/>
                  <a:gd name="T16" fmla="*/ 86 w 92"/>
                  <a:gd name="T17" fmla="*/ 55 h 59"/>
                  <a:gd name="T18" fmla="*/ 6 w 92"/>
                  <a:gd name="T19" fmla="*/ 55 h 59"/>
                  <a:gd name="T20" fmla="*/ 4 w 92"/>
                  <a:gd name="T21" fmla="*/ 53 h 59"/>
                  <a:gd name="T22" fmla="*/ 4 w 92"/>
                  <a:gd name="T23" fmla="*/ 5 h 59"/>
                  <a:gd name="T24" fmla="*/ 6 w 92"/>
                  <a:gd name="T25" fmla="*/ 3 h 59"/>
                  <a:gd name="T26" fmla="*/ 10 w 92"/>
                  <a:gd name="T27" fmla="*/ 3 h 59"/>
                  <a:gd name="T28" fmla="*/ 3 w 92"/>
                  <a:gd name="T29" fmla="*/ 0 h 59"/>
                  <a:gd name="T30" fmla="*/ 0 w 92"/>
                  <a:gd name="T31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59">
                    <a:moveTo>
                      <a:pt x="0" y="5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0" y="57"/>
                      <a:pt x="2" y="59"/>
                      <a:pt x="6" y="59"/>
                    </a:cubicBezTo>
                    <a:cubicBezTo>
                      <a:pt x="86" y="59"/>
                      <a:pt x="86" y="59"/>
                      <a:pt x="86" y="59"/>
                    </a:cubicBezTo>
                    <a:cubicBezTo>
                      <a:pt x="89" y="59"/>
                      <a:pt x="92" y="57"/>
                      <a:pt x="92" y="53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54"/>
                      <a:pt x="87" y="55"/>
                      <a:pt x="86" y="5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5" y="55"/>
                      <a:pt x="4" y="54"/>
                      <a:pt x="4" y="5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5" y="3"/>
                      <a:pt x="6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0" y="3"/>
                      <a:pt x="0" y="5"/>
                    </a:cubicBezTo>
                  </a:path>
                </a:pathLst>
              </a:custGeom>
              <a:solidFill>
                <a:srgbClr val="00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Freeform 66"/>
              <p:cNvSpPr>
                <a:spLocks/>
              </p:cNvSpPr>
              <p:nvPr/>
            </p:nvSpPr>
            <p:spPr bwMode="auto">
              <a:xfrm>
                <a:off x="6046788" y="3525838"/>
                <a:ext cx="371475" cy="196850"/>
              </a:xfrm>
              <a:custGeom>
                <a:avLst/>
                <a:gdLst>
                  <a:gd name="T0" fmla="*/ 87 w 98"/>
                  <a:gd name="T1" fmla="*/ 0 h 52"/>
                  <a:gd name="T2" fmla="*/ 7 w 98"/>
                  <a:gd name="T3" fmla="*/ 0 h 52"/>
                  <a:gd name="T4" fmla="*/ 0 w 98"/>
                  <a:gd name="T5" fmla="*/ 2 h 52"/>
                  <a:gd name="T6" fmla="*/ 4 w 98"/>
                  <a:gd name="T7" fmla="*/ 5 h 52"/>
                  <a:gd name="T8" fmla="*/ 7 w 98"/>
                  <a:gd name="T9" fmla="*/ 4 h 52"/>
                  <a:gd name="T10" fmla="*/ 87 w 98"/>
                  <a:gd name="T11" fmla="*/ 4 h 52"/>
                  <a:gd name="T12" fmla="*/ 93 w 98"/>
                  <a:gd name="T13" fmla="*/ 10 h 52"/>
                  <a:gd name="T14" fmla="*/ 93 w 98"/>
                  <a:gd name="T15" fmla="*/ 50 h 52"/>
                  <a:gd name="T16" fmla="*/ 98 w 98"/>
                  <a:gd name="T17" fmla="*/ 52 h 52"/>
                  <a:gd name="T18" fmla="*/ 98 w 98"/>
                  <a:gd name="T19" fmla="*/ 10 h 52"/>
                  <a:gd name="T20" fmla="*/ 87 w 98"/>
                  <a:gd name="T2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52">
                    <a:moveTo>
                      <a:pt x="8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1" y="1"/>
                      <a:pt x="0" y="2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6" y="4"/>
                      <a:pt x="7" y="4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90" y="4"/>
                      <a:pt x="93" y="7"/>
                      <a:pt x="93" y="10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4"/>
                      <a:pt x="93" y="0"/>
                      <a:pt x="87" y="0"/>
                    </a:cubicBezTo>
                  </a:path>
                </a:pathLst>
              </a:custGeom>
              <a:solidFill>
                <a:srgbClr val="00B4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7" name="Picture 6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29325" y="3511551"/>
                <a:ext cx="398463" cy="227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Freeform 68"/>
              <p:cNvSpPr>
                <a:spLocks/>
              </p:cNvSpPr>
              <p:nvPr/>
            </p:nvSpPr>
            <p:spPr bwMode="auto">
              <a:xfrm>
                <a:off x="6030913" y="3532188"/>
                <a:ext cx="387350" cy="368300"/>
              </a:xfrm>
              <a:custGeom>
                <a:avLst/>
                <a:gdLst>
                  <a:gd name="T0" fmla="*/ 97 w 102"/>
                  <a:gd name="T1" fmla="*/ 56 h 97"/>
                  <a:gd name="T2" fmla="*/ 91 w 102"/>
                  <a:gd name="T3" fmla="*/ 62 h 97"/>
                  <a:gd name="T4" fmla="*/ 11 w 102"/>
                  <a:gd name="T5" fmla="*/ 62 h 97"/>
                  <a:gd name="T6" fmla="*/ 5 w 102"/>
                  <a:gd name="T7" fmla="*/ 56 h 97"/>
                  <a:gd name="T8" fmla="*/ 5 w 102"/>
                  <a:gd name="T9" fmla="*/ 8 h 97"/>
                  <a:gd name="T10" fmla="*/ 8 w 102"/>
                  <a:gd name="T11" fmla="*/ 3 h 97"/>
                  <a:gd name="T12" fmla="*/ 4 w 102"/>
                  <a:gd name="T13" fmla="*/ 0 h 97"/>
                  <a:gd name="T14" fmla="*/ 0 w 102"/>
                  <a:gd name="T15" fmla="*/ 8 h 97"/>
                  <a:gd name="T16" fmla="*/ 0 w 102"/>
                  <a:gd name="T17" fmla="*/ 56 h 97"/>
                  <a:gd name="T18" fmla="*/ 11 w 102"/>
                  <a:gd name="T19" fmla="*/ 67 h 97"/>
                  <a:gd name="T20" fmla="*/ 42 w 102"/>
                  <a:gd name="T21" fmla="*/ 67 h 97"/>
                  <a:gd name="T22" fmla="*/ 42 w 102"/>
                  <a:gd name="T23" fmla="*/ 76 h 97"/>
                  <a:gd name="T24" fmla="*/ 11 w 102"/>
                  <a:gd name="T25" fmla="*/ 76 h 97"/>
                  <a:gd name="T26" fmla="*/ 0 w 102"/>
                  <a:gd name="T27" fmla="*/ 87 h 97"/>
                  <a:gd name="T28" fmla="*/ 0 w 102"/>
                  <a:gd name="T29" fmla="*/ 94 h 97"/>
                  <a:gd name="T30" fmla="*/ 2 w 102"/>
                  <a:gd name="T31" fmla="*/ 97 h 97"/>
                  <a:gd name="T32" fmla="*/ 99 w 102"/>
                  <a:gd name="T33" fmla="*/ 97 h 97"/>
                  <a:gd name="T34" fmla="*/ 102 w 102"/>
                  <a:gd name="T35" fmla="*/ 94 h 97"/>
                  <a:gd name="T36" fmla="*/ 102 w 102"/>
                  <a:gd name="T37" fmla="*/ 87 h 97"/>
                  <a:gd name="T38" fmla="*/ 91 w 102"/>
                  <a:gd name="T39" fmla="*/ 76 h 97"/>
                  <a:gd name="T40" fmla="*/ 60 w 102"/>
                  <a:gd name="T41" fmla="*/ 76 h 97"/>
                  <a:gd name="T42" fmla="*/ 60 w 102"/>
                  <a:gd name="T43" fmla="*/ 67 h 97"/>
                  <a:gd name="T44" fmla="*/ 91 w 102"/>
                  <a:gd name="T45" fmla="*/ 67 h 97"/>
                  <a:gd name="T46" fmla="*/ 102 w 102"/>
                  <a:gd name="T47" fmla="*/ 56 h 97"/>
                  <a:gd name="T48" fmla="*/ 102 w 102"/>
                  <a:gd name="T49" fmla="*/ 50 h 97"/>
                  <a:gd name="T50" fmla="*/ 97 w 102"/>
                  <a:gd name="T51" fmla="*/ 48 h 97"/>
                  <a:gd name="T52" fmla="*/ 97 w 102"/>
                  <a:gd name="T53" fmla="*/ 56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2" h="97">
                    <a:moveTo>
                      <a:pt x="97" y="56"/>
                    </a:moveTo>
                    <a:cubicBezTo>
                      <a:pt x="97" y="60"/>
                      <a:pt x="94" y="62"/>
                      <a:pt x="91" y="62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7" y="62"/>
                      <a:pt x="5" y="60"/>
                      <a:pt x="5" y="5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6" y="4"/>
                      <a:pt x="8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2"/>
                      <a:pt x="0" y="5"/>
                      <a:pt x="0" y="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2"/>
                      <a:pt x="5" y="67"/>
                      <a:pt x="11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76"/>
                      <a:pt x="42" y="76"/>
                      <a:pt x="42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5" y="76"/>
                      <a:pt x="0" y="81"/>
                      <a:pt x="0" y="87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6"/>
                      <a:pt x="1" y="97"/>
                      <a:pt x="2" y="97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101" y="97"/>
                      <a:pt x="102" y="96"/>
                      <a:pt x="102" y="94"/>
                    </a:cubicBezTo>
                    <a:cubicBezTo>
                      <a:pt x="102" y="87"/>
                      <a:pt x="102" y="87"/>
                      <a:pt x="102" y="87"/>
                    </a:cubicBezTo>
                    <a:cubicBezTo>
                      <a:pt x="102" y="81"/>
                      <a:pt x="97" y="76"/>
                      <a:pt x="91" y="76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91" y="67"/>
                      <a:pt x="91" y="67"/>
                      <a:pt x="91" y="67"/>
                    </a:cubicBezTo>
                    <a:cubicBezTo>
                      <a:pt x="97" y="67"/>
                      <a:pt x="102" y="62"/>
                      <a:pt x="102" y="56"/>
                    </a:cubicBezTo>
                    <a:cubicBezTo>
                      <a:pt x="102" y="50"/>
                      <a:pt x="102" y="50"/>
                      <a:pt x="102" y="50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7" y="56"/>
                      <a:pt x="97" y="56"/>
                      <a:pt x="97" y="56"/>
                    </a:cubicBezTo>
                  </a:path>
                </a:pathLst>
              </a:custGeom>
              <a:solidFill>
                <a:srgbClr val="00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Freeform 69"/>
              <p:cNvSpPr>
                <a:spLocks/>
              </p:cNvSpPr>
              <p:nvPr/>
            </p:nvSpPr>
            <p:spPr bwMode="auto">
              <a:xfrm>
                <a:off x="6088063" y="3556001"/>
                <a:ext cx="295275" cy="150813"/>
              </a:xfrm>
              <a:custGeom>
                <a:avLst/>
                <a:gdLst>
                  <a:gd name="T0" fmla="*/ 76 w 78"/>
                  <a:gd name="T1" fmla="*/ 0 h 40"/>
                  <a:gd name="T2" fmla="*/ 0 w 78"/>
                  <a:gd name="T3" fmla="*/ 0 h 40"/>
                  <a:gd name="T4" fmla="*/ 78 w 78"/>
                  <a:gd name="T5" fmla="*/ 40 h 40"/>
                  <a:gd name="T6" fmla="*/ 78 w 78"/>
                  <a:gd name="T7" fmla="*/ 2 h 40"/>
                  <a:gd name="T8" fmla="*/ 76 w 7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40">
                    <a:moveTo>
                      <a:pt x="7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8" y="1"/>
                      <a:pt x="77" y="0"/>
                      <a:pt x="76" y="0"/>
                    </a:cubicBezTo>
                  </a:path>
                </a:pathLst>
              </a:custGeom>
              <a:solidFill>
                <a:srgbClr val="00B4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10" name="Picture 7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3775" y="3540126"/>
                <a:ext cx="330200" cy="18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1" name="Freeform 71"/>
              <p:cNvSpPr>
                <a:spLocks/>
              </p:cNvSpPr>
              <p:nvPr/>
            </p:nvSpPr>
            <p:spPr bwMode="auto">
              <a:xfrm>
                <a:off x="6065838" y="3556001"/>
                <a:ext cx="317500" cy="196850"/>
              </a:xfrm>
              <a:custGeom>
                <a:avLst/>
                <a:gdLst>
                  <a:gd name="T0" fmla="*/ 2 w 84"/>
                  <a:gd name="T1" fmla="*/ 0 h 52"/>
                  <a:gd name="T2" fmla="*/ 0 w 84"/>
                  <a:gd name="T3" fmla="*/ 2 h 52"/>
                  <a:gd name="T4" fmla="*/ 0 w 84"/>
                  <a:gd name="T5" fmla="*/ 50 h 52"/>
                  <a:gd name="T6" fmla="*/ 2 w 84"/>
                  <a:gd name="T7" fmla="*/ 52 h 52"/>
                  <a:gd name="T8" fmla="*/ 82 w 84"/>
                  <a:gd name="T9" fmla="*/ 52 h 52"/>
                  <a:gd name="T10" fmla="*/ 84 w 84"/>
                  <a:gd name="T11" fmla="*/ 50 h 52"/>
                  <a:gd name="T12" fmla="*/ 84 w 84"/>
                  <a:gd name="T13" fmla="*/ 40 h 52"/>
                  <a:gd name="T14" fmla="*/ 6 w 84"/>
                  <a:gd name="T15" fmla="*/ 0 h 52"/>
                  <a:gd name="T16" fmla="*/ 2 w 84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52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1" y="52"/>
                      <a:pt x="2" y="52"/>
                    </a:cubicBezTo>
                    <a:cubicBezTo>
                      <a:pt x="82" y="52"/>
                      <a:pt x="82" y="52"/>
                      <a:pt x="82" y="52"/>
                    </a:cubicBezTo>
                    <a:cubicBezTo>
                      <a:pt x="83" y="52"/>
                      <a:pt x="84" y="51"/>
                      <a:pt x="84" y="5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00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12" name="Picture 7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6625" y="3516313"/>
                <a:ext cx="409575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" name="Picture 7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9963" y="3540126"/>
                <a:ext cx="352425" cy="227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5" name="Group 76"/>
            <p:cNvGrpSpPr>
              <a:grpSpLocks noChangeAspect="1"/>
            </p:cNvGrpSpPr>
            <p:nvPr/>
          </p:nvGrpSpPr>
          <p:grpSpPr bwMode="auto">
            <a:xfrm>
              <a:off x="7867039" y="2959969"/>
              <a:ext cx="606425" cy="536575"/>
              <a:chOff x="1568" y="1279"/>
              <a:chExt cx="382" cy="338"/>
            </a:xfrm>
          </p:grpSpPr>
          <p:sp>
            <p:nvSpPr>
              <p:cNvPr id="85" name="Freeform 92"/>
              <p:cNvSpPr>
                <a:spLocks/>
              </p:cNvSpPr>
              <p:nvPr/>
            </p:nvSpPr>
            <p:spPr bwMode="auto">
              <a:xfrm>
                <a:off x="1698" y="1394"/>
                <a:ext cx="7" cy="19"/>
              </a:xfrm>
              <a:custGeom>
                <a:avLst/>
                <a:gdLst>
                  <a:gd name="T0" fmla="*/ 3 w 3"/>
                  <a:gd name="T1" fmla="*/ 0 h 8"/>
                  <a:gd name="T2" fmla="*/ 0 w 3"/>
                  <a:gd name="T3" fmla="*/ 1 h 8"/>
                  <a:gd name="T4" fmla="*/ 3 w 3"/>
                  <a:gd name="T5" fmla="*/ 8 h 8"/>
                  <a:gd name="T6" fmla="*/ 3 w 3"/>
                  <a:gd name="T7" fmla="*/ 3 h 8"/>
                  <a:gd name="T8" fmla="*/ 3 w 3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8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1"/>
                      <a:pt x="3" y="0"/>
                    </a:cubicBezTo>
                  </a:path>
                </a:pathLst>
              </a:custGeom>
              <a:solidFill>
                <a:srgbClr val="792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93"/>
              <p:cNvSpPr>
                <a:spLocks/>
              </p:cNvSpPr>
              <p:nvPr/>
            </p:nvSpPr>
            <p:spPr bwMode="auto">
              <a:xfrm>
                <a:off x="1568" y="1520"/>
                <a:ext cx="50" cy="88"/>
              </a:xfrm>
              <a:custGeom>
                <a:avLst/>
                <a:gdLst>
                  <a:gd name="T0" fmla="*/ 20 w 21"/>
                  <a:gd name="T1" fmla="*/ 31 h 37"/>
                  <a:gd name="T2" fmla="*/ 7 w 21"/>
                  <a:gd name="T3" fmla="*/ 31 h 37"/>
                  <a:gd name="T4" fmla="*/ 7 w 21"/>
                  <a:gd name="T5" fmla="*/ 31 h 37"/>
                  <a:gd name="T6" fmla="*/ 7 w 21"/>
                  <a:gd name="T7" fmla="*/ 2 h 37"/>
                  <a:gd name="T8" fmla="*/ 6 w 21"/>
                  <a:gd name="T9" fmla="*/ 0 h 37"/>
                  <a:gd name="T10" fmla="*/ 5 w 21"/>
                  <a:gd name="T11" fmla="*/ 0 h 37"/>
                  <a:gd name="T12" fmla="*/ 2 w 21"/>
                  <a:gd name="T13" fmla="*/ 0 h 37"/>
                  <a:gd name="T14" fmla="*/ 0 w 21"/>
                  <a:gd name="T15" fmla="*/ 0 h 37"/>
                  <a:gd name="T16" fmla="*/ 0 w 21"/>
                  <a:gd name="T17" fmla="*/ 2 h 37"/>
                  <a:gd name="T18" fmla="*/ 0 w 21"/>
                  <a:gd name="T19" fmla="*/ 34 h 37"/>
                  <a:gd name="T20" fmla="*/ 0 w 21"/>
                  <a:gd name="T21" fmla="*/ 36 h 37"/>
                  <a:gd name="T22" fmla="*/ 1 w 21"/>
                  <a:gd name="T23" fmla="*/ 37 h 37"/>
                  <a:gd name="T24" fmla="*/ 20 w 21"/>
                  <a:gd name="T25" fmla="*/ 37 h 37"/>
                  <a:gd name="T26" fmla="*/ 21 w 21"/>
                  <a:gd name="T27" fmla="*/ 36 h 37"/>
                  <a:gd name="T28" fmla="*/ 21 w 21"/>
                  <a:gd name="T29" fmla="*/ 35 h 37"/>
                  <a:gd name="T30" fmla="*/ 21 w 21"/>
                  <a:gd name="T31" fmla="*/ 33 h 37"/>
                  <a:gd name="T32" fmla="*/ 21 w 21"/>
                  <a:gd name="T33" fmla="*/ 31 h 37"/>
                  <a:gd name="T34" fmla="*/ 20 w 21"/>
                  <a:gd name="T35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" h="37">
                    <a:moveTo>
                      <a:pt x="20" y="31"/>
                    </a:move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0" y="37"/>
                      <a:pt x="1" y="37"/>
                      <a:pt x="1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1" y="37"/>
                      <a:pt x="21" y="36"/>
                    </a:cubicBezTo>
                    <a:cubicBezTo>
                      <a:pt x="21" y="36"/>
                      <a:pt x="21" y="36"/>
                      <a:pt x="21" y="35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2"/>
                      <a:pt x="21" y="32"/>
                      <a:pt x="21" y="31"/>
                    </a:cubicBezTo>
                    <a:cubicBezTo>
                      <a:pt x="21" y="31"/>
                      <a:pt x="21" y="31"/>
                      <a:pt x="20" y="3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94"/>
              <p:cNvSpPr>
                <a:spLocks/>
              </p:cNvSpPr>
              <p:nvPr/>
            </p:nvSpPr>
            <p:spPr bwMode="auto">
              <a:xfrm>
                <a:off x="1634" y="1520"/>
                <a:ext cx="55" cy="88"/>
              </a:xfrm>
              <a:custGeom>
                <a:avLst/>
                <a:gdLst>
                  <a:gd name="T0" fmla="*/ 20 w 23"/>
                  <a:gd name="T1" fmla="*/ 31 h 37"/>
                  <a:gd name="T2" fmla="*/ 8 w 23"/>
                  <a:gd name="T3" fmla="*/ 31 h 37"/>
                  <a:gd name="T4" fmla="*/ 7 w 23"/>
                  <a:gd name="T5" fmla="*/ 31 h 37"/>
                  <a:gd name="T6" fmla="*/ 7 w 23"/>
                  <a:gd name="T7" fmla="*/ 30 h 37"/>
                  <a:gd name="T8" fmla="*/ 7 w 23"/>
                  <a:gd name="T9" fmla="*/ 21 h 37"/>
                  <a:gd name="T10" fmla="*/ 8 w 23"/>
                  <a:gd name="T11" fmla="*/ 20 h 37"/>
                  <a:gd name="T12" fmla="*/ 17 w 23"/>
                  <a:gd name="T13" fmla="*/ 20 h 37"/>
                  <a:gd name="T14" fmla="*/ 18 w 23"/>
                  <a:gd name="T15" fmla="*/ 20 h 37"/>
                  <a:gd name="T16" fmla="*/ 19 w 23"/>
                  <a:gd name="T17" fmla="*/ 19 h 37"/>
                  <a:gd name="T18" fmla="*/ 19 w 23"/>
                  <a:gd name="T19" fmla="*/ 18 h 37"/>
                  <a:gd name="T20" fmla="*/ 20 w 23"/>
                  <a:gd name="T21" fmla="*/ 16 h 37"/>
                  <a:gd name="T22" fmla="*/ 19 w 23"/>
                  <a:gd name="T23" fmla="*/ 15 h 37"/>
                  <a:gd name="T24" fmla="*/ 17 w 23"/>
                  <a:gd name="T25" fmla="*/ 15 h 37"/>
                  <a:gd name="T26" fmla="*/ 7 w 23"/>
                  <a:gd name="T27" fmla="*/ 15 h 37"/>
                  <a:gd name="T28" fmla="*/ 7 w 23"/>
                  <a:gd name="T29" fmla="*/ 14 h 37"/>
                  <a:gd name="T30" fmla="*/ 7 w 23"/>
                  <a:gd name="T31" fmla="*/ 6 h 37"/>
                  <a:gd name="T32" fmla="*/ 8 w 23"/>
                  <a:gd name="T33" fmla="*/ 6 h 37"/>
                  <a:gd name="T34" fmla="*/ 19 w 23"/>
                  <a:gd name="T35" fmla="*/ 6 h 37"/>
                  <a:gd name="T36" fmla="*/ 21 w 23"/>
                  <a:gd name="T37" fmla="*/ 6 h 37"/>
                  <a:gd name="T38" fmla="*/ 22 w 23"/>
                  <a:gd name="T39" fmla="*/ 4 h 37"/>
                  <a:gd name="T40" fmla="*/ 22 w 23"/>
                  <a:gd name="T41" fmla="*/ 1 h 37"/>
                  <a:gd name="T42" fmla="*/ 21 w 23"/>
                  <a:gd name="T43" fmla="*/ 0 h 37"/>
                  <a:gd name="T44" fmla="*/ 20 w 23"/>
                  <a:gd name="T45" fmla="*/ 0 h 37"/>
                  <a:gd name="T46" fmla="*/ 2 w 23"/>
                  <a:gd name="T47" fmla="*/ 0 h 37"/>
                  <a:gd name="T48" fmla="*/ 0 w 23"/>
                  <a:gd name="T49" fmla="*/ 1 h 37"/>
                  <a:gd name="T50" fmla="*/ 0 w 23"/>
                  <a:gd name="T51" fmla="*/ 2 h 37"/>
                  <a:gd name="T52" fmla="*/ 0 w 23"/>
                  <a:gd name="T53" fmla="*/ 35 h 37"/>
                  <a:gd name="T54" fmla="*/ 1 w 23"/>
                  <a:gd name="T55" fmla="*/ 36 h 37"/>
                  <a:gd name="T56" fmla="*/ 2 w 23"/>
                  <a:gd name="T57" fmla="*/ 37 h 37"/>
                  <a:gd name="T58" fmla="*/ 21 w 23"/>
                  <a:gd name="T59" fmla="*/ 37 h 37"/>
                  <a:gd name="T60" fmla="*/ 22 w 23"/>
                  <a:gd name="T61" fmla="*/ 36 h 37"/>
                  <a:gd name="T62" fmla="*/ 23 w 23"/>
                  <a:gd name="T63" fmla="*/ 35 h 37"/>
                  <a:gd name="T64" fmla="*/ 23 w 23"/>
                  <a:gd name="T65" fmla="*/ 32 h 37"/>
                  <a:gd name="T66" fmla="*/ 22 w 23"/>
                  <a:gd name="T67" fmla="*/ 31 h 37"/>
                  <a:gd name="T68" fmla="*/ 20 w 23"/>
                  <a:gd name="T69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" h="37">
                    <a:moveTo>
                      <a:pt x="20" y="31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0"/>
                      <a:pt x="8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5"/>
                      <a:pt x="19" y="15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1" y="6"/>
                    </a:cubicBezTo>
                    <a:cubicBezTo>
                      <a:pt x="22" y="5"/>
                      <a:pt x="22" y="5"/>
                      <a:pt x="22" y="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0"/>
                      <a:pt x="21" y="0"/>
                    </a:cubicBezTo>
                    <a:cubicBezTo>
                      <a:pt x="21" y="0"/>
                      <a:pt x="21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6"/>
                      <a:pt x="1" y="36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2" y="37"/>
                      <a:pt x="22" y="36"/>
                    </a:cubicBezTo>
                    <a:cubicBezTo>
                      <a:pt x="22" y="36"/>
                      <a:pt x="23" y="36"/>
                      <a:pt x="23" y="35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2" y="31"/>
                      <a:pt x="22" y="31"/>
                    </a:cubicBezTo>
                    <a:cubicBezTo>
                      <a:pt x="22" y="31"/>
                      <a:pt x="21" y="31"/>
                      <a:pt x="20" y="3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95"/>
              <p:cNvSpPr>
                <a:spLocks noEditPoints="1"/>
              </p:cNvSpPr>
              <p:nvPr/>
            </p:nvSpPr>
            <p:spPr bwMode="auto">
              <a:xfrm>
                <a:off x="1703" y="1520"/>
                <a:ext cx="71" cy="88"/>
              </a:xfrm>
              <a:custGeom>
                <a:avLst/>
                <a:gdLst>
                  <a:gd name="T0" fmla="*/ 20 w 30"/>
                  <a:gd name="T1" fmla="*/ 2 h 37"/>
                  <a:gd name="T2" fmla="*/ 19 w 30"/>
                  <a:gd name="T3" fmla="*/ 1 h 37"/>
                  <a:gd name="T4" fmla="*/ 17 w 30"/>
                  <a:gd name="T5" fmla="*/ 0 h 37"/>
                  <a:gd name="T6" fmla="*/ 13 w 30"/>
                  <a:gd name="T7" fmla="*/ 0 h 37"/>
                  <a:gd name="T8" fmla="*/ 12 w 30"/>
                  <a:gd name="T9" fmla="*/ 1 h 37"/>
                  <a:gd name="T10" fmla="*/ 11 w 30"/>
                  <a:gd name="T11" fmla="*/ 2 h 37"/>
                  <a:gd name="T12" fmla="*/ 1 w 30"/>
                  <a:gd name="T13" fmla="*/ 34 h 37"/>
                  <a:gd name="T14" fmla="*/ 0 w 30"/>
                  <a:gd name="T15" fmla="*/ 36 h 37"/>
                  <a:gd name="T16" fmla="*/ 2 w 30"/>
                  <a:gd name="T17" fmla="*/ 37 h 37"/>
                  <a:gd name="T18" fmla="*/ 5 w 30"/>
                  <a:gd name="T19" fmla="*/ 37 h 37"/>
                  <a:gd name="T20" fmla="*/ 6 w 30"/>
                  <a:gd name="T21" fmla="*/ 36 h 37"/>
                  <a:gd name="T22" fmla="*/ 7 w 30"/>
                  <a:gd name="T23" fmla="*/ 35 h 37"/>
                  <a:gd name="T24" fmla="*/ 9 w 30"/>
                  <a:gd name="T25" fmla="*/ 29 h 37"/>
                  <a:gd name="T26" fmla="*/ 21 w 30"/>
                  <a:gd name="T27" fmla="*/ 29 h 37"/>
                  <a:gd name="T28" fmla="*/ 23 w 30"/>
                  <a:gd name="T29" fmla="*/ 35 h 37"/>
                  <a:gd name="T30" fmla="*/ 24 w 30"/>
                  <a:gd name="T31" fmla="*/ 36 h 37"/>
                  <a:gd name="T32" fmla="*/ 25 w 30"/>
                  <a:gd name="T33" fmla="*/ 37 h 37"/>
                  <a:gd name="T34" fmla="*/ 28 w 30"/>
                  <a:gd name="T35" fmla="*/ 37 h 37"/>
                  <a:gd name="T36" fmla="*/ 30 w 30"/>
                  <a:gd name="T37" fmla="*/ 36 h 37"/>
                  <a:gd name="T38" fmla="*/ 30 w 30"/>
                  <a:gd name="T39" fmla="*/ 34 h 37"/>
                  <a:gd name="T40" fmla="*/ 20 w 30"/>
                  <a:gd name="T41" fmla="*/ 2 h 37"/>
                  <a:gd name="T42" fmla="*/ 11 w 30"/>
                  <a:gd name="T43" fmla="*/ 23 h 37"/>
                  <a:gd name="T44" fmla="*/ 15 w 30"/>
                  <a:gd name="T45" fmla="*/ 10 h 37"/>
                  <a:gd name="T46" fmla="*/ 19 w 30"/>
                  <a:gd name="T47" fmla="*/ 23 h 37"/>
                  <a:gd name="T48" fmla="*/ 11 w 30"/>
                  <a:gd name="T49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" h="37">
                    <a:moveTo>
                      <a:pt x="20" y="2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8" y="0"/>
                      <a:pt x="18" y="0"/>
                      <a:pt x="1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1"/>
                    </a:cubicBezTo>
                    <a:cubicBezTo>
                      <a:pt x="11" y="1"/>
                      <a:pt x="11" y="1"/>
                      <a:pt x="11" y="2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0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6" y="37"/>
                      <a:pt x="6" y="36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4" y="36"/>
                    </a:cubicBezTo>
                    <a:cubicBezTo>
                      <a:pt x="24" y="37"/>
                      <a:pt x="24" y="37"/>
                      <a:pt x="25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0" y="37"/>
                      <a:pt x="30" y="36"/>
                    </a:cubicBezTo>
                    <a:cubicBezTo>
                      <a:pt x="30" y="36"/>
                      <a:pt x="30" y="36"/>
                      <a:pt x="30" y="34"/>
                    </a:cubicBezTo>
                    <a:lnTo>
                      <a:pt x="20" y="2"/>
                    </a:lnTo>
                    <a:close/>
                    <a:moveTo>
                      <a:pt x="11" y="23"/>
                    </a:moveTo>
                    <a:cubicBezTo>
                      <a:pt x="15" y="10"/>
                      <a:pt x="15" y="10"/>
                      <a:pt x="15" y="10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1" y="23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96"/>
              <p:cNvSpPr>
                <a:spLocks/>
              </p:cNvSpPr>
              <p:nvPr/>
            </p:nvSpPr>
            <p:spPr bwMode="auto">
              <a:xfrm>
                <a:off x="1793" y="16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Freeform 97"/>
              <p:cNvSpPr>
                <a:spLocks/>
              </p:cNvSpPr>
              <p:nvPr/>
            </p:nvSpPr>
            <p:spPr bwMode="auto">
              <a:xfrm>
                <a:off x="1613" y="1401"/>
                <a:ext cx="78" cy="93"/>
              </a:xfrm>
              <a:custGeom>
                <a:avLst/>
                <a:gdLst>
                  <a:gd name="T0" fmla="*/ 33 w 33"/>
                  <a:gd name="T1" fmla="*/ 2 h 39"/>
                  <a:gd name="T2" fmla="*/ 31 w 33"/>
                  <a:gd name="T3" fmla="*/ 0 h 39"/>
                  <a:gd name="T4" fmla="*/ 2 w 33"/>
                  <a:gd name="T5" fmla="*/ 0 h 39"/>
                  <a:gd name="T6" fmla="*/ 0 w 33"/>
                  <a:gd name="T7" fmla="*/ 2 h 39"/>
                  <a:gd name="T8" fmla="*/ 0 w 33"/>
                  <a:gd name="T9" fmla="*/ 37 h 39"/>
                  <a:gd name="T10" fmla="*/ 2 w 33"/>
                  <a:gd name="T11" fmla="*/ 39 h 39"/>
                  <a:gd name="T12" fmla="*/ 4 w 33"/>
                  <a:gd name="T13" fmla="*/ 37 h 39"/>
                  <a:gd name="T14" fmla="*/ 4 w 33"/>
                  <a:gd name="T15" fmla="*/ 4 h 39"/>
                  <a:gd name="T16" fmla="*/ 31 w 33"/>
                  <a:gd name="T17" fmla="*/ 4 h 39"/>
                  <a:gd name="T18" fmla="*/ 33 w 33"/>
                  <a:gd name="T19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9">
                    <a:moveTo>
                      <a:pt x="33" y="2"/>
                    </a:moveTo>
                    <a:cubicBezTo>
                      <a:pt x="33" y="1"/>
                      <a:pt x="32" y="0"/>
                      <a:pt x="3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1" y="39"/>
                      <a:pt x="2" y="39"/>
                    </a:cubicBezTo>
                    <a:cubicBezTo>
                      <a:pt x="3" y="39"/>
                      <a:pt x="4" y="38"/>
                      <a:pt x="4" y="37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4"/>
                      <a:pt x="33" y="3"/>
                      <a:pt x="33" y="2"/>
                    </a:cubicBezTo>
                    <a:close/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1" name="Picture 9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4" y="1389"/>
                <a:ext cx="99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" name="Freeform 99"/>
              <p:cNvSpPr>
                <a:spLocks/>
              </p:cNvSpPr>
              <p:nvPr/>
            </p:nvSpPr>
            <p:spPr bwMode="auto">
              <a:xfrm>
                <a:off x="1620" y="1297"/>
                <a:ext cx="31" cy="102"/>
              </a:xfrm>
              <a:custGeom>
                <a:avLst/>
                <a:gdLst>
                  <a:gd name="T0" fmla="*/ 6 w 13"/>
                  <a:gd name="T1" fmla="*/ 43 h 43"/>
                  <a:gd name="T2" fmla="*/ 13 w 13"/>
                  <a:gd name="T3" fmla="*/ 36 h 43"/>
                  <a:gd name="T4" fmla="*/ 13 w 13"/>
                  <a:gd name="T5" fmla="*/ 7 h 43"/>
                  <a:gd name="T6" fmla="*/ 6 w 13"/>
                  <a:gd name="T7" fmla="*/ 0 h 43"/>
                  <a:gd name="T8" fmla="*/ 0 w 13"/>
                  <a:gd name="T9" fmla="*/ 7 h 43"/>
                  <a:gd name="T10" fmla="*/ 0 w 13"/>
                  <a:gd name="T11" fmla="*/ 36 h 43"/>
                  <a:gd name="T12" fmla="*/ 6 w 13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3">
                    <a:moveTo>
                      <a:pt x="6" y="43"/>
                    </a:moveTo>
                    <a:cubicBezTo>
                      <a:pt x="10" y="43"/>
                      <a:pt x="13" y="40"/>
                      <a:pt x="13" y="3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3"/>
                      <a:pt x="10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0"/>
                      <a:pt x="3" y="43"/>
                      <a:pt x="6" y="43"/>
                    </a:cubicBezTo>
                    <a:close/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3" name="Picture 100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1" y="1286"/>
                <a:ext cx="50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" name="Freeform 101"/>
              <p:cNvSpPr>
                <a:spLocks/>
              </p:cNvSpPr>
              <p:nvPr/>
            </p:nvSpPr>
            <p:spPr bwMode="auto">
              <a:xfrm>
                <a:off x="1660" y="1368"/>
                <a:ext cx="38" cy="33"/>
              </a:xfrm>
              <a:custGeom>
                <a:avLst/>
                <a:gdLst>
                  <a:gd name="T0" fmla="*/ 1 w 16"/>
                  <a:gd name="T1" fmla="*/ 4 h 14"/>
                  <a:gd name="T2" fmla="*/ 1 w 16"/>
                  <a:gd name="T3" fmla="*/ 9 h 14"/>
                  <a:gd name="T4" fmla="*/ 7 w 16"/>
                  <a:gd name="T5" fmla="*/ 14 h 14"/>
                  <a:gd name="T6" fmla="*/ 8 w 16"/>
                  <a:gd name="T7" fmla="*/ 14 h 14"/>
                  <a:gd name="T8" fmla="*/ 16 w 16"/>
                  <a:gd name="T9" fmla="*/ 12 h 14"/>
                  <a:gd name="T10" fmla="*/ 10 w 16"/>
                  <a:gd name="T11" fmla="*/ 0 h 14"/>
                  <a:gd name="T12" fmla="*/ 5 w 16"/>
                  <a:gd name="T13" fmla="*/ 2 h 14"/>
                  <a:gd name="T14" fmla="*/ 1 w 16"/>
                  <a:gd name="T1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14">
                    <a:moveTo>
                      <a:pt x="1" y="4"/>
                    </a:moveTo>
                    <a:cubicBezTo>
                      <a:pt x="0" y="6"/>
                      <a:pt x="0" y="8"/>
                      <a:pt x="1" y="9"/>
                    </a:cubicBezTo>
                    <a:cubicBezTo>
                      <a:pt x="1" y="12"/>
                      <a:pt x="4" y="14"/>
                      <a:pt x="7" y="14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2" y="3"/>
                      <a:pt x="1" y="4"/>
                    </a:cubicBezTo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5" name="Picture 10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2" y="1360"/>
                <a:ext cx="57" cy="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6" name="Freeform 103"/>
              <p:cNvSpPr>
                <a:spLocks/>
              </p:cNvSpPr>
              <p:nvPr/>
            </p:nvSpPr>
            <p:spPr bwMode="auto">
              <a:xfrm>
                <a:off x="1668" y="1413"/>
                <a:ext cx="52" cy="81"/>
              </a:xfrm>
              <a:custGeom>
                <a:avLst/>
                <a:gdLst>
                  <a:gd name="T0" fmla="*/ 16 w 22"/>
                  <a:gd name="T1" fmla="*/ 0 h 34"/>
                  <a:gd name="T2" fmla="*/ 2 w 22"/>
                  <a:gd name="T3" fmla="*/ 24 h 34"/>
                  <a:gd name="T4" fmla="*/ 3 w 22"/>
                  <a:gd name="T5" fmla="*/ 33 h 34"/>
                  <a:gd name="T6" fmla="*/ 7 w 22"/>
                  <a:gd name="T7" fmla="*/ 34 h 34"/>
                  <a:gd name="T8" fmla="*/ 12 w 22"/>
                  <a:gd name="T9" fmla="*/ 31 h 34"/>
                  <a:gd name="T10" fmla="*/ 22 w 22"/>
                  <a:gd name="T11" fmla="*/ 14 h 34"/>
                  <a:gd name="T12" fmla="*/ 16 w 22"/>
                  <a:gd name="T13" fmla="*/ 0 h 34"/>
                  <a:gd name="T14" fmla="*/ 16 w 22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34">
                    <a:moveTo>
                      <a:pt x="16" y="0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0" y="27"/>
                      <a:pt x="1" y="31"/>
                      <a:pt x="3" y="33"/>
                    </a:cubicBezTo>
                    <a:cubicBezTo>
                      <a:pt x="4" y="33"/>
                      <a:pt x="6" y="34"/>
                      <a:pt x="7" y="34"/>
                    </a:cubicBezTo>
                    <a:cubicBezTo>
                      <a:pt x="9" y="34"/>
                      <a:pt x="11" y="33"/>
                      <a:pt x="12" y="3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7" name="Picture 104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0" y="1403"/>
                <a:ext cx="71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8" name="Freeform 105"/>
              <p:cNvSpPr>
                <a:spLocks/>
              </p:cNvSpPr>
              <p:nvPr/>
            </p:nvSpPr>
            <p:spPr bwMode="auto">
              <a:xfrm>
                <a:off x="1684" y="1292"/>
                <a:ext cx="97" cy="154"/>
              </a:xfrm>
              <a:custGeom>
                <a:avLst/>
                <a:gdLst>
                  <a:gd name="T0" fmla="*/ 9 w 41"/>
                  <a:gd name="T1" fmla="*/ 43 h 65"/>
                  <a:gd name="T2" fmla="*/ 9 w 41"/>
                  <a:gd name="T3" fmla="*/ 46 h 65"/>
                  <a:gd name="T4" fmla="*/ 9 w 41"/>
                  <a:gd name="T5" fmla="*/ 51 h 65"/>
                  <a:gd name="T6" fmla="*/ 15 w 41"/>
                  <a:gd name="T7" fmla="*/ 65 h 65"/>
                  <a:gd name="T8" fmla="*/ 18 w 41"/>
                  <a:gd name="T9" fmla="*/ 62 h 65"/>
                  <a:gd name="T10" fmla="*/ 39 w 41"/>
                  <a:gd name="T11" fmla="*/ 62 h 65"/>
                  <a:gd name="T12" fmla="*/ 41 w 41"/>
                  <a:gd name="T13" fmla="*/ 60 h 65"/>
                  <a:gd name="T14" fmla="*/ 41 w 41"/>
                  <a:gd name="T15" fmla="*/ 45 h 65"/>
                  <a:gd name="T16" fmla="*/ 25 w 41"/>
                  <a:gd name="T17" fmla="*/ 21 h 65"/>
                  <a:gd name="T18" fmla="*/ 22 w 41"/>
                  <a:gd name="T19" fmla="*/ 21 h 65"/>
                  <a:gd name="T20" fmla="*/ 28 w 41"/>
                  <a:gd name="T21" fmla="*/ 11 h 65"/>
                  <a:gd name="T22" fmla="*/ 16 w 41"/>
                  <a:gd name="T23" fmla="*/ 0 h 65"/>
                  <a:gd name="T24" fmla="*/ 5 w 41"/>
                  <a:gd name="T25" fmla="*/ 11 h 65"/>
                  <a:gd name="T26" fmla="*/ 16 w 41"/>
                  <a:gd name="T27" fmla="*/ 22 h 65"/>
                  <a:gd name="T28" fmla="*/ 19 w 41"/>
                  <a:gd name="T29" fmla="*/ 22 h 65"/>
                  <a:gd name="T30" fmla="*/ 13 w 41"/>
                  <a:gd name="T31" fmla="*/ 29 h 65"/>
                  <a:gd name="T32" fmla="*/ 0 w 41"/>
                  <a:gd name="T33" fmla="*/ 32 h 65"/>
                  <a:gd name="T34" fmla="*/ 6 w 41"/>
                  <a:gd name="T35" fmla="*/ 44 h 65"/>
                  <a:gd name="T36" fmla="*/ 9 w 41"/>
                  <a:gd name="T37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1" h="65">
                    <a:moveTo>
                      <a:pt x="9" y="43"/>
                    </a:moveTo>
                    <a:cubicBezTo>
                      <a:pt x="9" y="44"/>
                      <a:pt x="9" y="45"/>
                      <a:pt x="9" y="46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40" y="62"/>
                      <a:pt x="41" y="61"/>
                      <a:pt x="41" y="60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31"/>
                      <a:pt x="34" y="21"/>
                      <a:pt x="25" y="21"/>
                    </a:cubicBezTo>
                    <a:cubicBezTo>
                      <a:pt x="24" y="21"/>
                      <a:pt x="23" y="21"/>
                      <a:pt x="22" y="21"/>
                    </a:cubicBezTo>
                    <a:cubicBezTo>
                      <a:pt x="25" y="19"/>
                      <a:pt x="28" y="15"/>
                      <a:pt x="28" y="11"/>
                    </a:cubicBezTo>
                    <a:cubicBezTo>
                      <a:pt x="28" y="5"/>
                      <a:pt x="23" y="0"/>
                      <a:pt x="16" y="0"/>
                    </a:cubicBezTo>
                    <a:cubicBezTo>
                      <a:pt x="10" y="0"/>
                      <a:pt x="5" y="5"/>
                      <a:pt x="5" y="11"/>
                    </a:cubicBezTo>
                    <a:cubicBezTo>
                      <a:pt x="5" y="17"/>
                      <a:pt x="10" y="22"/>
                      <a:pt x="16" y="22"/>
                    </a:cubicBezTo>
                    <a:cubicBezTo>
                      <a:pt x="17" y="22"/>
                      <a:pt x="18" y="22"/>
                      <a:pt x="19" y="22"/>
                    </a:cubicBezTo>
                    <a:cubicBezTo>
                      <a:pt x="17" y="23"/>
                      <a:pt x="14" y="26"/>
                      <a:pt x="13" y="2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9" y="43"/>
                      <a:pt x="9" y="43"/>
                      <a:pt x="9" y="43"/>
                    </a:cubicBezTo>
                  </a:path>
                </a:pathLst>
              </a:custGeom>
              <a:solidFill>
                <a:srgbClr val="792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Freeform 106"/>
              <p:cNvSpPr>
                <a:spLocks/>
              </p:cNvSpPr>
              <p:nvPr/>
            </p:nvSpPr>
            <p:spPr bwMode="auto">
              <a:xfrm>
                <a:off x="1732" y="1380"/>
                <a:ext cx="68" cy="76"/>
              </a:xfrm>
              <a:custGeom>
                <a:avLst/>
                <a:gdLst>
                  <a:gd name="T0" fmla="*/ 27 w 29"/>
                  <a:gd name="T1" fmla="*/ 0 h 32"/>
                  <a:gd name="T2" fmla="*/ 25 w 29"/>
                  <a:gd name="T3" fmla="*/ 2 h 32"/>
                  <a:gd name="T4" fmla="*/ 25 w 29"/>
                  <a:gd name="T5" fmla="*/ 29 h 32"/>
                  <a:gd name="T6" fmla="*/ 2 w 29"/>
                  <a:gd name="T7" fmla="*/ 29 h 32"/>
                  <a:gd name="T8" fmla="*/ 0 w 29"/>
                  <a:gd name="T9" fmla="*/ 30 h 32"/>
                  <a:gd name="T10" fmla="*/ 2 w 29"/>
                  <a:gd name="T11" fmla="*/ 32 h 32"/>
                  <a:gd name="T12" fmla="*/ 27 w 29"/>
                  <a:gd name="T13" fmla="*/ 32 h 32"/>
                  <a:gd name="T14" fmla="*/ 29 w 29"/>
                  <a:gd name="T15" fmla="*/ 30 h 32"/>
                  <a:gd name="T16" fmla="*/ 29 w 29"/>
                  <a:gd name="T17" fmla="*/ 2 h 32"/>
                  <a:gd name="T18" fmla="*/ 27 w 29"/>
                  <a:gd name="T1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2">
                    <a:moveTo>
                      <a:pt x="27" y="0"/>
                    </a:moveTo>
                    <a:cubicBezTo>
                      <a:pt x="26" y="0"/>
                      <a:pt x="25" y="1"/>
                      <a:pt x="25" y="2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1" y="29"/>
                      <a:pt x="0" y="29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9" y="31"/>
                      <a:pt x="29" y="30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</a:path>
                </a:pathLst>
              </a:custGeom>
              <a:solidFill>
                <a:srgbClr val="792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0" name="Picture 107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3" y="1510"/>
                <a:ext cx="8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1" name="Picture 108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5" y="1510"/>
                <a:ext cx="85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" name="Picture 109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5" y="1279"/>
                <a:ext cx="114" cy="1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" name="Picture 110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2" y="1366"/>
                <a:ext cx="8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6" name="Group 113"/>
            <p:cNvGrpSpPr>
              <a:grpSpLocks noChangeAspect="1"/>
            </p:cNvGrpSpPr>
            <p:nvPr/>
          </p:nvGrpSpPr>
          <p:grpSpPr bwMode="auto">
            <a:xfrm>
              <a:off x="9039053" y="4189998"/>
              <a:ext cx="569913" cy="139700"/>
              <a:chOff x="3664" y="1900"/>
              <a:chExt cx="359" cy="88"/>
            </a:xfrm>
          </p:grpSpPr>
          <p:sp>
            <p:nvSpPr>
              <p:cNvPr id="57" name="Freeform 121"/>
              <p:cNvSpPr>
                <a:spLocks/>
              </p:cNvSpPr>
              <p:nvPr/>
            </p:nvSpPr>
            <p:spPr bwMode="auto">
              <a:xfrm>
                <a:off x="3883" y="1928"/>
                <a:ext cx="12" cy="19"/>
              </a:xfrm>
              <a:custGeom>
                <a:avLst/>
                <a:gdLst>
                  <a:gd name="T0" fmla="*/ 0 w 12"/>
                  <a:gd name="T1" fmla="*/ 19 h 19"/>
                  <a:gd name="T2" fmla="*/ 12 w 12"/>
                  <a:gd name="T3" fmla="*/ 17 h 19"/>
                  <a:gd name="T4" fmla="*/ 0 w 12"/>
                  <a:gd name="T5" fmla="*/ 0 h 19"/>
                  <a:gd name="T6" fmla="*/ 0 w 12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9">
                    <a:moveTo>
                      <a:pt x="0" y="19"/>
                    </a:moveTo>
                    <a:lnTo>
                      <a:pt x="12" y="17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3B2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122"/>
              <p:cNvSpPr>
                <a:spLocks/>
              </p:cNvSpPr>
              <p:nvPr/>
            </p:nvSpPr>
            <p:spPr bwMode="auto">
              <a:xfrm>
                <a:off x="3883" y="1928"/>
                <a:ext cx="12" cy="19"/>
              </a:xfrm>
              <a:custGeom>
                <a:avLst/>
                <a:gdLst>
                  <a:gd name="T0" fmla="*/ 0 w 12"/>
                  <a:gd name="T1" fmla="*/ 19 h 19"/>
                  <a:gd name="T2" fmla="*/ 12 w 12"/>
                  <a:gd name="T3" fmla="*/ 17 h 19"/>
                  <a:gd name="T4" fmla="*/ 0 w 12"/>
                  <a:gd name="T5" fmla="*/ 0 h 19"/>
                  <a:gd name="T6" fmla="*/ 0 w 12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9">
                    <a:moveTo>
                      <a:pt x="0" y="19"/>
                    </a:moveTo>
                    <a:lnTo>
                      <a:pt x="12" y="17"/>
                    </a:lnTo>
                    <a:lnTo>
                      <a:pt x="0" y="0"/>
                    </a:lnTo>
                    <a:lnTo>
                      <a:pt x="0" y="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123"/>
              <p:cNvSpPr>
                <a:spLocks/>
              </p:cNvSpPr>
              <p:nvPr/>
            </p:nvSpPr>
            <p:spPr bwMode="auto">
              <a:xfrm>
                <a:off x="3761" y="1950"/>
                <a:ext cx="34" cy="19"/>
              </a:xfrm>
              <a:custGeom>
                <a:avLst/>
                <a:gdLst>
                  <a:gd name="T0" fmla="*/ 34 w 34"/>
                  <a:gd name="T1" fmla="*/ 0 h 19"/>
                  <a:gd name="T2" fmla="*/ 0 w 34"/>
                  <a:gd name="T3" fmla="*/ 0 h 19"/>
                  <a:gd name="T4" fmla="*/ 0 w 34"/>
                  <a:gd name="T5" fmla="*/ 0 h 19"/>
                  <a:gd name="T6" fmla="*/ 0 w 34"/>
                  <a:gd name="T7" fmla="*/ 19 h 19"/>
                  <a:gd name="T8" fmla="*/ 34 w 34"/>
                  <a:gd name="T9" fmla="*/ 14 h 19"/>
                  <a:gd name="T10" fmla="*/ 34 w 34"/>
                  <a:gd name="T11" fmla="*/ 0 h 19"/>
                  <a:gd name="T12" fmla="*/ 34 w 34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9">
                    <a:moveTo>
                      <a:pt x="3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34" y="14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93B2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124"/>
              <p:cNvSpPr>
                <a:spLocks/>
              </p:cNvSpPr>
              <p:nvPr/>
            </p:nvSpPr>
            <p:spPr bwMode="auto">
              <a:xfrm>
                <a:off x="3761" y="1950"/>
                <a:ext cx="34" cy="19"/>
              </a:xfrm>
              <a:custGeom>
                <a:avLst/>
                <a:gdLst>
                  <a:gd name="T0" fmla="*/ 34 w 34"/>
                  <a:gd name="T1" fmla="*/ 0 h 19"/>
                  <a:gd name="T2" fmla="*/ 0 w 34"/>
                  <a:gd name="T3" fmla="*/ 0 h 19"/>
                  <a:gd name="T4" fmla="*/ 0 w 34"/>
                  <a:gd name="T5" fmla="*/ 0 h 19"/>
                  <a:gd name="T6" fmla="*/ 0 w 34"/>
                  <a:gd name="T7" fmla="*/ 19 h 19"/>
                  <a:gd name="T8" fmla="*/ 34 w 34"/>
                  <a:gd name="T9" fmla="*/ 14 h 19"/>
                  <a:gd name="T10" fmla="*/ 34 w 34"/>
                  <a:gd name="T11" fmla="*/ 0 h 19"/>
                  <a:gd name="T12" fmla="*/ 34 w 34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9">
                    <a:moveTo>
                      <a:pt x="3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34" y="14"/>
                    </a:lnTo>
                    <a:lnTo>
                      <a:pt x="34" y="0"/>
                    </a:lnTo>
                    <a:lnTo>
                      <a:pt x="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125"/>
              <p:cNvSpPr>
                <a:spLocks/>
              </p:cNvSpPr>
              <p:nvPr/>
            </p:nvSpPr>
            <p:spPr bwMode="auto">
              <a:xfrm>
                <a:off x="3909" y="1940"/>
                <a:ext cx="12" cy="19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7 h 8"/>
                  <a:gd name="T4" fmla="*/ 5 w 5"/>
                  <a:gd name="T5" fmla="*/ 5 h 8"/>
                  <a:gd name="T6" fmla="*/ 5 w 5"/>
                  <a:gd name="T7" fmla="*/ 1 h 8"/>
                  <a:gd name="T8" fmla="*/ 5 w 5"/>
                  <a:gd name="T9" fmla="*/ 0 h 8"/>
                  <a:gd name="T10" fmla="*/ 0 w 5"/>
                  <a:gd name="T11" fmla="*/ 1 h 8"/>
                  <a:gd name="T12" fmla="*/ 5 w 5"/>
                  <a:gd name="T13" fmla="*/ 8 h 8"/>
                  <a:gd name="T14" fmla="*/ 5 w 5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cubicBezTo>
                      <a:pt x="5" y="8"/>
                      <a:pt x="5" y="8"/>
                      <a:pt x="5" y="7"/>
                    </a:cubicBezTo>
                    <a:cubicBezTo>
                      <a:pt x="5" y="7"/>
                      <a:pt x="5" y="6"/>
                      <a:pt x="5" y="5"/>
                    </a:cubicBezTo>
                    <a:cubicBezTo>
                      <a:pt x="5" y="4"/>
                      <a:pt x="5" y="3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3" y="6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</a:path>
                </a:pathLst>
              </a:custGeom>
              <a:solidFill>
                <a:srgbClr val="7A99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126"/>
              <p:cNvSpPr>
                <a:spLocks/>
              </p:cNvSpPr>
              <p:nvPr/>
            </p:nvSpPr>
            <p:spPr bwMode="auto">
              <a:xfrm>
                <a:off x="3664" y="1900"/>
                <a:ext cx="67" cy="83"/>
              </a:xfrm>
              <a:custGeom>
                <a:avLst/>
                <a:gdLst>
                  <a:gd name="T0" fmla="*/ 18 w 28"/>
                  <a:gd name="T1" fmla="*/ 6 h 35"/>
                  <a:gd name="T2" fmla="*/ 18 w 28"/>
                  <a:gd name="T3" fmla="*/ 6 h 35"/>
                  <a:gd name="T4" fmla="*/ 27 w 28"/>
                  <a:gd name="T5" fmla="*/ 6 h 35"/>
                  <a:gd name="T6" fmla="*/ 28 w 28"/>
                  <a:gd name="T7" fmla="*/ 5 h 35"/>
                  <a:gd name="T8" fmla="*/ 28 w 28"/>
                  <a:gd name="T9" fmla="*/ 4 h 35"/>
                  <a:gd name="T10" fmla="*/ 28 w 28"/>
                  <a:gd name="T11" fmla="*/ 1 h 35"/>
                  <a:gd name="T12" fmla="*/ 28 w 28"/>
                  <a:gd name="T13" fmla="*/ 0 h 35"/>
                  <a:gd name="T14" fmla="*/ 26 w 28"/>
                  <a:gd name="T15" fmla="*/ 0 h 35"/>
                  <a:gd name="T16" fmla="*/ 2 w 28"/>
                  <a:gd name="T17" fmla="*/ 0 h 35"/>
                  <a:gd name="T18" fmla="*/ 0 w 28"/>
                  <a:gd name="T19" fmla="*/ 0 h 35"/>
                  <a:gd name="T20" fmla="*/ 0 w 28"/>
                  <a:gd name="T21" fmla="*/ 1 h 35"/>
                  <a:gd name="T22" fmla="*/ 0 w 28"/>
                  <a:gd name="T23" fmla="*/ 4 h 35"/>
                  <a:gd name="T24" fmla="*/ 0 w 28"/>
                  <a:gd name="T25" fmla="*/ 5 h 35"/>
                  <a:gd name="T26" fmla="*/ 2 w 28"/>
                  <a:gd name="T27" fmla="*/ 6 h 35"/>
                  <a:gd name="T28" fmla="*/ 10 w 28"/>
                  <a:gd name="T29" fmla="*/ 6 h 35"/>
                  <a:gd name="T30" fmla="*/ 11 w 28"/>
                  <a:gd name="T31" fmla="*/ 6 h 35"/>
                  <a:gd name="T32" fmla="*/ 11 w 28"/>
                  <a:gd name="T33" fmla="*/ 34 h 35"/>
                  <a:gd name="T34" fmla="*/ 11 w 28"/>
                  <a:gd name="T35" fmla="*/ 35 h 35"/>
                  <a:gd name="T36" fmla="*/ 18 w 28"/>
                  <a:gd name="T37" fmla="*/ 33 h 35"/>
                  <a:gd name="T38" fmla="*/ 18 w 28"/>
                  <a:gd name="T39" fmla="*/ 6 h 35"/>
                  <a:gd name="T40" fmla="*/ 18 w 28"/>
                  <a:gd name="T41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35">
                    <a:moveTo>
                      <a:pt x="18" y="6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8" y="6"/>
                      <a:pt x="28" y="5"/>
                    </a:cubicBezTo>
                    <a:cubicBezTo>
                      <a:pt x="28" y="5"/>
                      <a:pt x="28" y="5"/>
                      <a:pt x="28" y="4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0"/>
                      <a:pt x="28" y="0"/>
                    </a:cubicBezTo>
                    <a:cubicBezTo>
                      <a:pt x="27" y="0"/>
                      <a:pt x="27" y="0"/>
                      <a:pt x="2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127"/>
              <p:cNvSpPr>
                <a:spLocks/>
              </p:cNvSpPr>
              <p:nvPr/>
            </p:nvSpPr>
            <p:spPr bwMode="auto">
              <a:xfrm>
                <a:off x="3745" y="1900"/>
                <a:ext cx="66" cy="71"/>
              </a:xfrm>
              <a:custGeom>
                <a:avLst/>
                <a:gdLst>
                  <a:gd name="T0" fmla="*/ 28 w 28"/>
                  <a:gd name="T1" fmla="*/ 0 h 30"/>
                  <a:gd name="T2" fmla="*/ 26 w 28"/>
                  <a:gd name="T3" fmla="*/ 0 h 30"/>
                  <a:gd name="T4" fmla="*/ 23 w 28"/>
                  <a:gd name="T5" fmla="*/ 0 h 30"/>
                  <a:gd name="T6" fmla="*/ 21 w 28"/>
                  <a:gd name="T7" fmla="*/ 0 h 30"/>
                  <a:gd name="T8" fmla="*/ 21 w 28"/>
                  <a:gd name="T9" fmla="*/ 2 h 30"/>
                  <a:gd name="T10" fmla="*/ 21 w 28"/>
                  <a:gd name="T11" fmla="*/ 14 h 30"/>
                  <a:gd name="T12" fmla="*/ 21 w 28"/>
                  <a:gd name="T13" fmla="*/ 15 h 30"/>
                  <a:gd name="T14" fmla="*/ 8 w 28"/>
                  <a:gd name="T15" fmla="*/ 15 h 30"/>
                  <a:gd name="T16" fmla="*/ 7 w 28"/>
                  <a:gd name="T17" fmla="*/ 14 h 30"/>
                  <a:gd name="T18" fmla="*/ 7 w 28"/>
                  <a:gd name="T19" fmla="*/ 2 h 30"/>
                  <a:gd name="T20" fmla="*/ 7 w 28"/>
                  <a:gd name="T21" fmla="*/ 0 h 30"/>
                  <a:gd name="T22" fmla="*/ 5 w 28"/>
                  <a:gd name="T23" fmla="*/ 0 h 30"/>
                  <a:gd name="T24" fmla="*/ 2 w 28"/>
                  <a:gd name="T25" fmla="*/ 0 h 30"/>
                  <a:gd name="T26" fmla="*/ 1 w 28"/>
                  <a:gd name="T27" fmla="*/ 0 h 30"/>
                  <a:gd name="T28" fmla="*/ 0 w 28"/>
                  <a:gd name="T29" fmla="*/ 2 h 30"/>
                  <a:gd name="T30" fmla="*/ 0 w 28"/>
                  <a:gd name="T31" fmla="*/ 30 h 30"/>
                  <a:gd name="T32" fmla="*/ 7 w 28"/>
                  <a:gd name="T33" fmla="*/ 29 h 30"/>
                  <a:gd name="T34" fmla="*/ 7 w 28"/>
                  <a:gd name="T35" fmla="*/ 21 h 30"/>
                  <a:gd name="T36" fmla="*/ 7 w 28"/>
                  <a:gd name="T37" fmla="*/ 21 h 30"/>
                  <a:gd name="T38" fmla="*/ 21 w 28"/>
                  <a:gd name="T39" fmla="*/ 21 h 30"/>
                  <a:gd name="T40" fmla="*/ 21 w 28"/>
                  <a:gd name="T41" fmla="*/ 21 h 30"/>
                  <a:gd name="T42" fmla="*/ 21 w 28"/>
                  <a:gd name="T43" fmla="*/ 27 h 30"/>
                  <a:gd name="T44" fmla="*/ 28 w 28"/>
                  <a:gd name="T45" fmla="*/ 26 h 30"/>
                  <a:gd name="T46" fmla="*/ 28 w 28"/>
                  <a:gd name="T47" fmla="*/ 2 h 30"/>
                  <a:gd name="T48" fmla="*/ 28 w 28"/>
                  <a:gd name="T4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" h="30">
                    <a:moveTo>
                      <a:pt x="28" y="0"/>
                    </a:moveTo>
                    <a:cubicBezTo>
                      <a:pt x="27" y="0"/>
                      <a:pt x="27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1" y="0"/>
                    </a:cubicBezTo>
                    <a:cubicBezTo>
                      <a:pt x="21" y="1"/>
                      <a:pt x="21" y="1"/>
                      <a:pt x="21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8" y="1"/>
                      <a:pt x="28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128"/>
              <p:cNvSpPr>
                <a:spLocks/>
              </p:cNvSpPr>
              <p:nvPr/>
            </p:nvSpPr>
            <p:spPr bwMode="auto">
              <a:xfrm>
                <a:off x="3830" y="1900"/>
                <a:ext cx="17" cy="57"/>
              </a:xfrm>
              <a:custGeom>
                <a:avLst/>
                <a:gdLst>
                  <a:gd name="T0" fmla="*/ 7 w 7"/>
                  <a:gd name="T1" fmla="*/ 0 h 24"/>
                  <a:gd name="T2" fmla="*/ 6 w 7"/>
                  <a:gd name="T3" fmla="*/ 0 h 24"/>
                  <a:gd name="T4" fmla="*/ 2 w 7"/>
                  <a:gd name="T5" fmla="*/ 0 h 24"/>
                  <a:gd name="T6" fmla="*/ 1 w 7"/>
                  <a:gd name="T7" fmla="*/ 0 h 24"/>
                  <a:gd name="T8" fmla="*/ 0 w 7"/>
                  <a:gd name="T9" fmla="*/ 2 h 24"/>
                  <a:gd name="T10" fmla="*/ 0 w 7"/>
                  <a:gd name="T11" fmla="*/ 24 h 24"/>
                  <a:gd name="T12" fmla="*/ 7 w 7"/>
                  <a:gd name="T13" fmla="*/ 23 h 24"/>
                  <a:gd name="T14" fmla="*/ 7 w 7"/>
                  <a:gd name="T15" fmla="*/ 2 h 24"/>
                  <a:gd name="T16" fmla="*/ 7 w 7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24">
                    <a:moveTo>
                      <a:pt x="7" y="0"/>
                    </a:moveTo>
                    <a:cubicBezTo>
                      <a:pt x="7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129"/>
              <p:cNvSpPr>
                <a:spLocks/>
              </p:cNvSpPr>
              <p:nvPr/>
            </p:nvSpPr>
            <p:spPr bwMode="auto">
              <a:xfrm>
                <a:off x="3866" y="1900"/>
                <a:ext cx="43" cy="50"/>
              </a:xfrm>
              <a:custGeom>
                <a:avLst/>
                <a:gdLst>
                  <a:gd name="T0" fmla="*/ 16 w 18"/>
                  <a:gd name="T1" fmla="*/ 15 h 21"/>
                  <a:gd name="T2" fmla="*/ 12 w 18"/>
                  <a:gd name="T3" fmla="*/ 8 h 21"/>
                  <a:gd name="T4" fmla="*/ 10 w 18"/>
                  <a:gd name="T5" fmla="*/ 4 h 21"/>
                  <a:gd name="T6" fmla="*/ 8 w 18"/>
                  <a:gd name="T7" fmla="*/ 2 h 21"/>
                  <a:gd name="T8" fmla="*/ 8 w 18"/>
                  <a:gd name="T9" fmla="*/ 1 h 21"/>
                  <a:gd name="T10" fmla="*/ 8 w 18"/>
                  <a:gd name="T11" fmla="*/ 1 h 21"/>
                  <a:gd name="T12" fmla="*/ 7 w 18"/>
                  <a:gd name="T13" fmla="*/ 0 h 21"/>
                  <a:gd name="T14" fmla="*/ 5 w 18"/>
                  <a:gd name="T15" fmla="*/ 0 h 21"/>
                  <a:gd name="T16" fmla="*/ 2 w 18"/>
                  <a:gd name="T17" fmla="*/ 0 h 21"/>
                  <a:gd name="T18" fmla="*/ 1 w 18"/>
                  <a:gd name="T19" fmla="*/ 0 h 21"/>
                  <a:gd name="T20" fmla="*/ 1 w 18"/>
                  <a:gd name="T21" fmla="*/ 1 h 21"/>
                  <a:gd name="T22" fmla="*/ 1 w 18"/>
                  <a:gd name="T23" fmla="*/ 2 h 21"/>
                  <a:gd name="T24" fmla="*/ 0 w 18"/>
                  <a:gd name="T25" fmla="*/ 2 h 21"/>
                  <a:gd name="T26" fmla="*/ 0 w 18"/>
                  <a:gd name="T27" fmla="*/ 21 h 21"/>
                  <a:gd name="T28" fmla="*/ 7 w 18"/>
                  <a:gd name="T29" fmla="*/ 20 h 21"/>
                  <a:gd name="T30" fmla="*/ 7 w 18"/>
                  <a:gd name="T31" fmla="*/ 12 h 21"/>
                  <a:gd name="T32" fmla="*/ 12 w 18"/>
                  <a:gd name="T33" fmla="*/ 19 h 21"/>
                  <a:gd name="T34" fmla="*/ 18 w 18"/>
                  <a:gd name="T35" fmla="*/ 18 h 21"/>
                  <a:gd name="T36" fmla="*/ 16 w 18"/>
                  <a:gd name="T37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21">
                    <a:moveTo>
                      <a:pt x="16" y="15"/>
                    </a:moveTo>
                    <a:cubicBezTo>
                      <a:pt x="15" y="12"/>
                      <a:pt x="13" y="10"/>
                      <a:pt x="12" y="8"/>
                    </a:cubicBezTo>
                    <a:cubicBezTo>
                      <a:pt x="11" y="7"/>
                      <a:pt x="10" y="5"/>
                      <a:pt x="10" y="4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7"/>
                      <a:pt x="17" y="16"/>
                      <a:pt x="16" y="15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30"/>
              <p:cNvSpPr>
                <a:spLocks/>
              </p:cNvSpPr>
              <p:nvPr/>
            </p:nvSpPr>
            <p:spPr bwMode="auto">
              <a:xfrm>
                <a:off x="3921" y="1900"/>
                <a:ext cx="14" cy="40"/>
              </a:xfrm>
              <a:custGeom>
                <a:avLst/>
                <a:gdLst>
                  <a:gd name="T0" fmla="*/ 6 w 6"/>
                  <a:gd name="T1" fmla="*/ 1 h 17"/>
                  <a:gd name="T2" fmla="*/ 4 w 6"/>
                  <a:gd name="T3" fmla="*/ 0 h 17"/>
                  <a:gd name="T4" fmla="*/ 1 w 6"/>
                  <a:gd name="T5" fmla="*/ 0 h 17"/>
                  <a:gd name="T6" fmla="*/ 0 w 6"/>
                  <a:gd name="T7" fmla="*/ 1 h 17"/>
                  <a:gd name="T8" fmla="*/ 0 w 6"/>
                  <a:gd name="T9" fmla="*/ 2 h 17"/>
                  <a:gd name="T10" fmla="*/ 0 w 6"/>
                  <a:gd name="T11" fmla="*/ 12 h 17"/>
                  <a:gd name="T12" fmla="*/ 0 w 6"/>
                  <a:gd name="T13" fmla="*/ 17 h 17"/>
                  <a:gd name="T14" fmla="*/ 6 w 6"/>
                  <a:gd name="T15" fmla="*/ 16 h 17"/>
                  <a:gd name="T16" fmla="*/ 6 w 6"/>
                  <a:gd name="T17" fmla="*/ 2 h 17"/>
                  <a:gd name="T18" fmla="*/ 6 w 6"/>
                  <a:gd name="T1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17">
                    <a:moveTo>
                      <a:pt x="6" y="1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6"/>
                      <a:pt x="0" y="9"/>
                      <a:pt x="0" y="12"/>
                    </a:cubicBezTo>
                    <a:cubicBezTo>
                      <a:pt x="0" y="14"/>
                      <a:pt x="0" y="16"/>
                      <a:pt x="0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131"/>
              <p:cNvSpPr>
                <a:spLocks/>
              </p:cNvSpPr>
              <p:nvPr/>
            </p:nvSpPr>
            <p:spPr bwMode="auto">
              <a:xfrm>
                <a:off x="3957" y="1900"/>
                <a:ext cx="64" cy="35"/>
              </a:xfrm>
              <a:custGeom>
                <a:avLst/>
                <a:gdLst>
                  <a:gd name="T0" fmla="*/ 25 w 27"/>
                  <a:gd name="T1" fmla="*/ 0 h 15"/>
                  <a:gd name="T2" fmla="*/ 21 w 27"/>
                  <a:gd name="T3" fmla="*/ 0 h 15"/>
                  <a:gd name="T4" fmla="*/ 19 w 27"/>
                  <a:gd name="T5" fmla="*/ 0 h 15"/>
                  <a:gd name="T6" fmla="*/ 18 w 27"/>
                  <a:gd name="T7" fmla="*/ 1 h 15"/>
                  <a:gd name="T8" fmla="*/ 13 w 27"/>
                  <a:gd name="T9" fmla="*/ 7 h 15"/>
                  <a:gd name="T10" fmla="*/ 7 w 27"/>
                  <a:gd name="T11" fmla="*/ 13 h 15"/>
                  <a:gd name="T12" fmla="*/ 7 w 27"/>
                  <a:gd name="T13" fmla="*/ 2 h 15"/>
                  <a:gd name="T14" fmla="*/ 7 w 27"/>
                  <a:gd name="T15" fmla="*/ 0 h 15"/>
                  <a:gd name="T16" fmla="*/ 6 w 27"/>
                  <a:gd name="T17" fmla="*/ 0 h 15"/>
                  <a:gd name="T18" fmla="*/ 2 w 27"/>
                  <a:gd name="T19" fmla="*/ 0 h 15"/>
                  <a:gd name="T20" fmla="*/ 1 w 27"/>
                  <a:gd name="T21" fmla="*/ 0 h 15"/>
                  <a:gd name="T22" fmla="*/ 0 w 27"/>
                  <a:gd name="T23" fmla="*/ 2 h 15"/>
                  <a:gd name="T24" fmla="*/ 0 w 27"/>
                  <a:gd name="T25" fmla="*/ 15 h 15"/>
                  <a:gd name="T26" fmla="*/ 17 w 27"/>
                  <a:gd name="T27" fmla="*/ 12 h 15"/>
                  <a:gd name="T28" fmla="*/ 26 w 27"/>
                  <a:gd name="T29" fmla="*/ 2 h 15"/>
                  <a:gd name="T30" fmla="*/ 25 w 27"/>
                  <a:gd name="T3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15">
                    <a:moveTo>
                      <a:pt x="25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9" y="0"/>
                      <a:pt x="19" y="1"/>
                      <a:pt x="18" y="1"/>
                    </a:cubicBezTo>
                    <a:cubicBezTo>
                      <a:pt x="17" y="3"/>
                      <a:pt x="15" y="5"/>
                      <a:pt x="13" y="7"/>
                    </a:cubicBezTo>
                    <a:cubicBezTo>
                      <a:pt x="11" y="9"/>
                      <a:pt x="9" y="11"/>
                      <a:pt x="7" y="1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1"/>
                      <a:pt x="27" y="0"/>
                      <a:pt x="25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132"/>
              <p:cNvSpPr>
                <a:spLocks/>
              </p:cNvSpPr>
              <p:nvPr/>
            </p:nvSpPr>
            <p:spPr bwMode="auto">
              <a:xfrm>
                <a:off x="3695" y="1978"/>
                <a:ext cx="12" cy="3"/>
              </a:xfrm>
              <a:custGeom>
                <a:avLst/>
                <a:gdLst>
                  <a:gd name="T0" fmla="*/ 12 w 12"/>
                  <a:gd name="T1" fmla="*/ 0 h 3"/>
                  <a:gd name="T2" fmla="*/ 12 w 12"/>
                  <a:gd name="T3" fmla="*/ 0 h 3"/>
                  <a:gd name="T4" fmla="*/ 0 w 12"/>
                  <a:gd name="T5" fmla="*/ 3 h 3"/>
                  <a:gd name="T6" fmla="*/ 12 w 12"/>
                  <a:gd name="T7" fmla="*/ 0 h 3"/>
                  <a:gd name="T8" fmla="*/ 12 w 1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">
                    <a:moveTo>
                      <a:pt x="12" y="0"/>
                    </a:moveTo>
                    <a:lnTo>
                      <a:pt x="12" y="0"/>
                    </a:lnTo>
                    <a:lnTo>
                      <a:pt x="0" y="3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1D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Freeform 133"/>
              <p:cNvSpPr>
                <a:spLocks/>
              </p:cNvSpPr>
              <p:nvPr/>
            </p:nvSpPr>
            <p:spPr bwMode="auto">
              <a:xfrm>
                <a:off x="3695" y="1978"/>
                <a:ext cx="12" cy="3"/>
              </a:xfrm>
              <a:custGeom>
                <a:avLst/>
                <a:gdLst>
                  <a:gd name="T0" fmla="*/ 12 w 12"/>
                  <a:gd name="T1" fmla="*/ 0 h 3"/>
                  <a:gd name="T2" fmla="*/ 12 w 12"/>
                  <a:gd name="T3" fmla="*/ 0 h 3"/>
                  <a:gd name="T4" fmla="*/ 0 w 12"/>
                  <a:gd name="T5" fmla="*/ 3 h 3"/>
                  <a:gd name="T6" fmla="*/ 12 w 12"/>
                  <a:gd name="T7" fmla="*/ 0 h 3"/>
                  <a:gd name="T8" fmla="*/ 12 w 1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">
                    <a:moveTo>
                      <a:pt x="12" y="0"/>
                    </a:moveTo>
                    <a:lnTo>
                      <a:pt x="12" y="0"/>
                    </a:lnTo>
                    <a:lnTo>
                      <a:pt x="0" y="3"/>
                    </a:ln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Freeform 134"/>
              <p:cNvSpPr>
                <a:spLocks/>
              </p:cNvSpPr>
              <p:nvPr/>
            </p:nvSpPr>
            <p:spPr bwMode="auto">
              <a:xfrm>
                <a:off x="3690" y="1978"/>
                <a:ext cx="17" cy="10"/>
              </a:xfrm>
              <a:custGeom>
                <a:avLst/>
                <a:gdLst>
                  <a:gd name="T0" fmla="*/ 7 w 7"/>
                  <a:gd name="T1" fmla="*/ 0 h 4"/>
                  <a:gd name="T2" fmla="*/ 2 w 7"/>
                  <a:gd name="T3" fmla="*/ 1 h 4"/>
                  <a:gd name="T4" fmla="*/ 0 w 7"/>
                  <a:gd name="T5" fmla="*/ 2 h 4"/>
                  <a:gd name="T6" fmla="*/ 0 w 7"/>
                  <a:gd name="T7" fmla="*/ 3 h 4"/>
                  <a:gd name="T8" fmla="*/ 1 w 7"/>
                  <a:gd name="T9" fmla="*/ 4 h 4"/>
                  <a:gd name="T10" fmla="*/ 5 w 7"/>
                  <a:gd name="T11" fmla="*/ 4 h 4"/>
                  <a:gd name="T12" fmla="*/ 6 w 7"/>
                  <a:gd name="T13" fmla="*/ 3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6" y="3"/>
                      <a:pt x="7" y="2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135"/>
              <p:cNvSpPr>
                <a:spLocks/>
              </p:cNvSpPr>
              <p:nvPr/>
            </p:nvSpPr>
            <p:spPr bwMode="auto">
              <a:xfrm>
                <a:off x="3690" y="1978"/>
                <a:ext cx="17" cy="5"/>
              </a:xfrm>
              <a:custGeom>
                <a:avLst/>
                <a:gdLst>
                  <a:gd name="T0" fmla="*/ 17 w 17"/>
                  <a:gd name="T1" fmla="*/ 0 h 5"/>
                  <a:gd name="T2" fmla="*/ 0 w 17"/>
                  <a:gd name="T3" fmla="*/ 5 h 5"/>
                  <a:gd name="T4" fmla="*/ 0 w 17"/>
                  <a:gd name="T5" fmla="*/ 5 h 5"/>
                  <a:gd name="T6" fmla="*/ 5 w 17"/>
                  <a:gd name="T7" fmla="*/ 3 h 5"/>
                  <a:gd name="T8" fmla="*/ 17 w 1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">
                    <a:moveTo>
                      <a:pt x="17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5" y="3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136"/>
              <p:cNvSpPr>
                <a:spLocks/>
              </p:cNvSpPr>
              <p:nvPr/>
            </p:nvSpPr>
            <p:spPr bwMode="auto">
              <a:xfrm>
                <a:off x="3690" y="1978"/>
                <a:ext cx="17" cy="5"/>
              </a:xfrm>
              <a:custGeom>
                <a:avLst/>
                <a:gdLst>
                  <a:gd name="T0" fmla="*/ 17 w 17"/>
                  <a:gd name="T1" fmla="*/ 0 h 5"/>
                  <a:gd name="T2" fmla="*/ 0 w 17"/>
                  <a:gd name="T3" fmla="*/ 5 h 5"/>
                  <a:gd name="T4" fmla="*/ 0 w 17"/>
                  <a:gd name="T5" fmla="*/ 5 h 5"/>
                  <a:gd name="T6" fmla="*/ 5 w 17"/>
                  <a:gd name="T7" fmla="*/ 3 h 5"/>
                  <a:gd name="T8" fmla="*/ 17 w 1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">
                    <a:moveTo>
                      <a:pt x="17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5" y="3"/>
                    </a:lnTo>
                    <a:lnTo>
                      <a:pt x="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137"/>
              <p:cNvSpPr>
                <a:spLocks/>
              </p:cNvSpPr>
              <p:nvPr/>
            </p:nvSpPr>
            <p:spPr bwMode="auto">
              <a:xfrm>
                <a:off x="3795" y="1962"/>
                <a:ext cx="16" cy="2"/>
              </a:xfrm>
              <a:custGeom>
                <a:avLst/>
                <a:gdLst>
                  <a:gd name="T0" fmla="*/ 16 w 16"/>
                  <a:gd name="T1" fmla="*/ 0 h 2"/>
                  <a:gd name="T2" fmla="*/ 16 w 16"/>
                  <a:gd name="T3" fmla="*/ 0 h 2"/>
                  <a:gd name="T4" fmla="*/ 0 w 16"/>
                  <a:gd name="T5" fmla="*/ 2 h 2"/>
                  <a:gd name="T6" fmla="*/ 0 w 16"/>
                  <a:gd name="T7" fmla="*/ 2 h 2"/>
                  <a:gd name="T8" fmla="*/ 16 w 16"/>
                  <a:gd name="T9" fmla="*/ 0 h 2"/>
                  <a:gd name="T10" fmla="*/ 16 w 16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">
                    <a:moveTo>
                      <a:pt x="16" y="0"/>
                    </a:moveTo>
                    <a:lnTo>
                      <a:pt x="1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C1D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38"/>
              <p:cNvSpPr>
                <a:spLocks/>
              </p:cNvSpPr>
              <p:nvPr/>
            </p:nvSpPr>
            <p:spPr bwMode="auto">
              <a:xfrm>
                <a:off x="3795" y="1962"/>
                <a:ext cx="16" cy="2"/>
              </a:xfrm>
              <a:custGeom>
                <a:avLst/>
                <a:gdLst>
                  <a:gd name="T0" fmla="*/ 16 w 16"/>
                  <a:gd name="T1" fmla="*/ 0 h 2"/>
                  <a:gd name="T2" fmla="*/ 16 w 16"/>
                  <a:gd name="T3" fmla="*/ 0 h 2"/>
                  <a:gd name="T4" fmla="*/ 0 w 16"/>
                  <a:gd name="T5" fmla="*/ 2 h 2"/>
                  <a:gd name="T6" fmla="*/ 0 w 16"/>
                  <a:gd name="T7" fmla="*/ 2 h 2"/>
                  <a:gd name="T8" fmla="*/ 16 w 16"/>
                  <a:gd name="T9" fmla="*/ 0 h 2"/>
                  <a:gd name="T10" fmla="*/ 16 w 16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">
                    <a:moveTo>
                      <a:pt x="16" y="0"/>
                    </a:moveTo>
                    <a:lnTo>
                      <a:pt x="1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6" y="0"/>
                    </a:lnTo>
                    <a:lnTo>
                      <a:pt x="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139"/>
              <p:cNvSpPr>
                <a:spLocks/>
              </p:cNvSpPr>
              <p:nvPr/>
            </p:nvSpPr>
            <p:spPr bwMode="auto">
              <a:xfrm>
                <a:off x="3795" y="1962"/>
                <a:ext cx="16" cy="26"/>
              </a:xfrm>
              <a:custGeom>
                <a:avLst/>
                <a:gdLst>
                  <a:gd name="T0" fmla="*/ 7 w 7"/>
                  <a:gd name="T1" fmla="*/ 0 h 11"/>
                  <a:gd name="T2" fmla="*/ 0 w 7"/>
                  <a:gd name="T3" fmla="*/ 1 h 11"/>
                  <a:gd name="T4" fmla="*/ 0 w 7"/>
                  <a:gd name="T5" fmla="*/ 9 h 11"/>
                  <a:gd name="T6" fmla="*/ 2 w 7"/>
                  <a:gd name="T7" fmla="*/ 11 h 11"/>
                  <a:gd name="T8" fmla="*/ 5 w 7"/>
                  <a:gd name="T9" fmla="*/ 11 h 11"/>
                  <a:gd name="T10" fmla="*/ 7 w 7"/>
                  <a:gd name="T11" fmla="*/ 10 h 11"/>
                  <a:gd name="T12" fmla="*/ 7 w 7"/>
                  <a:gd name="T13" fmla="*/ 8 h 11"/>
                  <a:gd name="T14" fmla="*/ 7 w 7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7" y="10"/>
                    </a:cubicBezTo>
                    <a:cubicBezTo>
                      <a:pt x="7" y="10"/>
                      <a:pt x="7" y="9"/>
                      <a:pt x="7" y="8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140"/>
              <p:cNvSpPr>
                <a:spLocks/>
              </p:cNvSpPr>
              <p:nvPr/>
            </p:nvSpPr>
            <p:spPr bwMode="auto">
              <a:xfrm>
                <a:off x="3745" y="1969"/>
                <a:ext cx="16" cy="19"/>
              </a:xfrm>
              <a:custGeom>
                <a:avLst/>
                <a:gdLst>
                  <a:gd name="T0" fmla="*/ 7 w 7"/>
                  <a:gd name="T1" fmla="*/ 0 h 8"/>
                  <a:gd name="T2" fmla="*/ 0 w 7"/>
                  <a:gd name="T3" fmla="*/ 1 h 8"/>
                  <a:gd name="T4" fmla="*/ 0 w 7"/>
                  <a:gd name="T5" fmla="*/ 5 h 8"/>
                  <a:gd name="T6" fmla="*/ 1 w 7"/>
                  <a:gd name="T7" fmla="*/ 7 h 8"/>
                  <a:gd name="T8" fmla="*/ 2 w 7"/>
                  <a:gd name="T9" fmla="*/ 8 h 8"/>
                  <a:gd name="T10" fmla="*/ 5 w 7"/>
                  <a:gd name="T11" fmla="*/ 8 h 8"/>
                  <a:gd name="T12" fmla="*/ 7 w 7"/>
                  <a:gd name="T13" fmla="*/ 7 h 8"/>
                  <a:gd name="T14" fmla="*/ 7 w 7"/>
                  <a:gd name="T15" fmla="*/ 5 h 8"/>
                  <a:gd name="T16" fmla="*/ 7 w 7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1" y="7"/>
                      <a:pt x="1" y="8"/>
                      <a:pt x="2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8"/>
                      <a:pt x="6" y="8"/>
                      <a:pt x="7" y="7"/>
                    </a:cubicBezTo>
                    <a:cubicBezTo>
                      <a:pt x="7" y="7"/>
                      <a:pt x="7" y="6"/>
                      <a:pt x="7" y="5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141"/>
              <p:cNvSpPr>
                <a:spLocks/>
              </p:cNvSpPr>
              <p:nvPr/>
            </p:nvSpPr>
            <p:spPr bwMode="auto">
              <a:xfrm>
                <a:off x="3830" y="1954"/>
                <a:ext cx="17" cy="3"/>
              </a:xfrm>
              <a:custGeom>
                <a:avLst/>
                <a:gdLst>
                  <a:gd name="T0" fmla="*/ 17 w 17"/>
                  <a:gd name="T1" fmla="*/ 0 h 3"/>
                  <a:gd name="T2" fmla="*/ 17 w 17"/>
                  <a:gd name="T3" fmla="*/ 0 h 3"/>
                  <a:gd name="T4" fmla="*/ 0 w 17"/>
                  <a:gd name="T5" fmla="*/ 3 h 3"/>
                  <a:gd name="T6" fmla="*/ 0 w 17"/>
                  <a:gd name="T7" fmla="*/ 3 h 3"/>
                  <a:gd name="T8" fmla="*/ 17 w 17"/>
                  <a:gd name="T9" fmla="*/ 0 h 3"/>
                  <a:gd name="T10" fmla="*/ 17 w 17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">
                    <a:moveTo>
                      <a:pt x="17" y="0"/>
                    </a:moveTo>
                    <a:lnTo>
                      <a:pt x="17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C1D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142"/>
              <p:cNvSpPr>
                <a:spLocks/>
              </p:cNvSpPr>
              <p:nvPr/>
            </p:nvSpPr>
            <p:spPr bwMode="auto">
              <a:xfrm>
                <a:off x="3830" y="1954"/>
                <a:ext cx="17" cy="3"/>
              </a:xfrm>
              <a:custGeom>
                <a:avLst/>
                <a:gdLst>
                  <a:gd name="T0" fmla="*/ 17 w 17"/>
                  <a:gd name="T1" fmla="*/ 0 h 3"/>
                  <a:gd name="T2" fmla="*/ 17 w 17"/>
                  <a:gd name="T3" fmla="*/ 0 h 3"/>
                  <a:gd name="T4" fmla="*/ 0 w 17"/>
                  <a:gd name="T5" fmla="*/ 3 h 3"/>
                  <a:gd name="T6" fmla="*/ 0 w 17"/>
                  <a:gd name="T7" fmla="*/ 3 h 3"/>
                  <a:gd name="T8" fmla="*/ 17 w 17"/>
                  <a:gd name="T9" fmla="*/ 0 h 3"/>
                  <a:gd name="T10" fmla="*/ 17 w 17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">
                    <a:moveTo>
                      <a:pt x="17" y="0"/>
                    </a:moveTo>
                    <a:lnTo>
                      <a:pt x="17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143"/>
              <p:cNvSpPr>
                <a:spLocks/>
              </p:cNvSpPr>
              <p:nvPr/>
            </p:nvSpPr>
            <p:spPr bwMode="auto">
              <a:xfrm>
                <a:off x="3830" y="1954"/>
                <a:ext cx="17" cy="34"/>
              </a:xfrm>
              <a:custGeom>
                <a:avLst/>
                <a:gdLst>
                  <a:gd name="T0" fmla="*/ 7 w 7"/>
                  <a:gd name="T1" fmla="*/ 0 h 14"/>
                  <a:gd name="T2" fmla="*/ 0 w 7"/>
                  <a:gd name="T3" fmla="*/ 1 h 14"/>
                  <a:gd name="T4" fmla="*/ 0 w 7"/>
                  <a:gd name="T5" fmla="*/ 12 h 14"/>
                  <a:gd name="T6" fmla="*/ 1 w 7"/>
                  <a:gd name="T7" fmla="*/ 13 h 14"/>
                  <a:gd name="T8" fmla="*/ 2 w 7"/>
                  <a:gd name="T9" fmla="*/ 14 h 14"/>
                  <a:gd name="T10" fmla="*/ 6 w 7"/>
                  <a:gd name="T11" fmla="*/ 14 h 14"/>
                  <a:gd name="T12" fmla="*/ 7 w 7"/>
                  <a:gd name="T13" fmla="*/ 13 h 14"/>
                  <a:gd name="T14" fmla="*/ 7 w 7"/>
                  <a:gd name="T15" fmla="*/ 12 h 14"/>
                  <a:gd name="T16" fmla="*/ 7 w 7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4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1" y="14"/>
                      <a:pt x="1" y="14"/>
                      <a:pt x="2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7" y="14"/>
                      <a:pt x="7" y="13"/>
                    </a:cubicBezTo>
                    <a:cubicBezTo>
                      <a:pt x="7" y="13"/>
                      <a:pt x="7" y="13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144"/>
              <p:cNvSpPr>
                <a:spLocks/>
              </p:cNvSpPr>
              <p:nvPr/>
            </p:nvSpPr>
            <p:spPr bwMode="auto">
              <a:xfrm>
                <a:off x="3866" y="1947"/>
                <a:ext cx="17" cy="41"/>
              </a:xfrm>
              <a:custGeom>
                <a:avLst/>
                <a:gdLst>
                  <a:gd name="T0" fmla="*/ 7 w 7"/>
                  <a:gd name="T1" fmla="*/ 0 h 17"/>
                  <a:gd name="T2" fmla="*/ 0 w 7"/>
                  <a:gd name="T3" fmla="*/ 1 h 17"/>
                  <a:gd name="T4" fmla="*/ 0 w 7"/>
                  <a:gd name="T5" fmla="*/ 15 h 17"/>
                  <a:gd name="T6" fmla="*/ 1 w 7"/>
                  <a:gd name="T7" fmla="*/ 16 h 17"/>
                  <a:gd name="T8" fmla="*/ 2 w 7"/>
                  <a:gd name="T9" fmla="*/ 17 h 17"/>
                  <a:gd name="T10" fmla="*/ 5 w 7"/>
                  <a:gd name="T11" fmla="*/ 17 h 17"/>
                  <a:gd name="T12" fmla="*/ 7 w 7"/>
                  <a:gd name="T13" fmla="*/ 16 h 17"/>
                  <a:gd name="T14" fmla="*/ 7 w 7"/>
                  <a:gd name="T15" fmla="*/ 14 h 17"/>
                  <a:gd name="T16" fmla="*/ 7 w 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7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7"/>
                      <a:pt x="7" y="17"/>
                      <a:pt x="7" y="16"/>
                    </a:cubicBezTo>
                    <a:cubicBezTo>
                      <a:pt x="7" y="16"/>
                      <a:pt x="7" y="15"/>
                      <a:pt x="7" y="14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145"/>
              <p:cNvSpPr>
                <a:spLocks/>
              </p:cNvSpPr>
              <p:nvPr/>
            </p:nvSpPr>
            <p:spPr bwMode="auto">
              <a:xfrm>
                <a:off x="3895" y="1938"/>
                <a:ext cx="40" cy="50"/>
              </a:xfrm>
              <a:custGeom>
                <a:avLst/>
                <a:gdLst>
                  <a:gd name="T0" fmla="*/ 17 w 17"/>
                  <a:gd name="T1" fmla="*/ 0 h 21"/>
                  <a:gd name="T2" fmla="*/ 17 w 17"/>
                  <a:gd name="T3" fmla="*/ 0 h 21"/>
                  <a:gd name="T4" fmla="*/ 11 w 17"/>
                  <a:gd name="T5" fmla="*/ 1 h 21"/>
                  <a:gd name="T6" fmla="*/ 11 w 17"/>
                  <a:gd name="T7" fmla="*/ 2 h 21"/>
                  <a:gd name="T8" fmla="*/ 11 w 17"/>
                  <a:gd name="T9" fmla="*/ 6 h 21"/>
                  <a:gd name="T10" fmla="*/ 11 w 17"/>
                  <a:gd name="T11" fmla="*/ 8 h 21"/>
                  <a:gd name="T12" fmla="*/ 11 w 17"/>
                  <a:gd name="T13" fmla="*/ 9 h 21"/>
                  <a:gd name="T14" fmla="*/ 11 w 17"/>
                  <a:gd name="T15" fmla="*/ 9 h 21"/>
                  <a:gd name="T16" fmla="*/ 11 w 17"/>
                  <a:gd name="T17" fmla="*/ 9 h 21"/>
                  <a:gd name="T18" fmla="*/ 6 w 17"/>
                  <a:gd name="T19" fmla="*/ 2 h 21"/>
                  <a:gd name="T20" fmla="*/ 6 w 17"/>
                  <a:gd name="T21" fmla="*/ 2 h 21"/>
                  <a:gd name="T22" fmla="*/ 6 w 17"/>
                  <a:gd name="T23" fmla="*/ 2 h 21"/>
                  <a:gd name="T24" fmla="*/ 6 w 17"/>
                  <a:gd name="T25" fmla="*/ 2 h 21"/>
                  <a:gd name="T26" fmla="*/ 0 w 17"/>
                  <a:gd name="T27" fmla="*/ 3 h 21"/>
                  <a:gd name="T28" fmla="*/ 0 w 17"/>
                  <a:gd name="T29" fmla="*/ 3 h 21"/>
                  <a:gd name="T30" fmla="*/ 10 w 17"/>
                  <a:gd name="T31" fmla="*/ 19 h 21"/>
                  <a:gd name="T32" fmla="*/ 11 w 17"/>
                  <a:gd name="T33" fmla="*/ 20 h 21"/>
                  <a:gd name="T34" fmla="*/ 12 w 17"/>
                  <a:gd name="T35" fmla="*/ 21 h 21"/>
                  <a:gd name="T36" fmla="*/ 15 w 17"/>
                  <a:gd name="T37" fmla="*/ 21 h 21"/>
                  <a:gd name="T38" fmla="*/ 16 w 17"/>
                  <a:gd name="T39" fmla="*/ 21 h 21"/>
                  <a:gd name="T40" fmla="*/ 17 w 17"/>
                  <a:gd name="T41" fmla="*/ 20 h 21"/>
                  <a:gd name="T42" fmla="*/ 17 w 17"/>
                  <a:gd name="T43" fmla="*/ 18 h 21"/>
                  <a:gd name="T44" fmla="*/ 17 w 17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" h="21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4"/>
                      <a:pt x="11" y="5"/>
                      <a:pt x="11" y="6"/>
                    </a:cubicBezTo>
                    <a:cubicBezTo>
                      <a:pt x="11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7"/>
                      <a:pt x="8" y="4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0"/>
                      <a:pt x="10" y="20"/>
                      <a:pt x="11" y="20"/>
                    </a:cubicBezTo>
                    <a:cubicBezTo>
                      <a:pt x="11" y="21"/>
                      <a:pt x="12" y="21"/>
                      <a:pt x="12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6" y="21"/>
                      <a:pt x="16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7" y="20"/>
                      <a:pt x="17" y="19"/>
                      <a:pt x="17" y="18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146"/>
              <p:cNvSpPr>
                <a:spLocks/>
              </p:cNvSpPr>
              <p:nvPr/>
            </p:nvSpPr>
            <p:spPr bwMode="auto">
              <a:xfrm>
                <a:off x="3895" y="1943"/>
                <a:ext cx="14" cy="2"/>
              </a:xfrm>
              <a:custGeom>
                <a:avLst/>
                <a:gdLst>
                  <a:gd name="T0" fmla="*/ 14 w 14"/>
                  <a:gd name="T1" fmla="*/ 0 h 2"/>
                  <a:gd name="T2" fmla="*/ 0 w 14"/>
                  <a:gd name="T3" fmla="*/ 2 h 2"/>
                  <a:gd name="T4" fmla="*/ 0 w 14"/>
                  <a:gd name="T5" fmla="*/ 2 h 2"/>
                  <a:gd name="T6" fmla="*/ 14 w 14"/>
                  <a:gd name="T7" fmla="*/ 0 h 2"/>
                  <a:gd name="T8" fmla="*/ 14 w 1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4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147"/>
              <p:cNvSpPr>
                <a:spLocks/>
              </p:cNvSpPr>
              <p:nvPr/>
            </p:nvSpPr>
            <p:spPr bwMode="auto">
              <a:xfrm>
                <a:off x="3895" y="1943"/>
                <a:ext cx="14" cy="2"/>
              </a:xfrm>
              <a:custGeom>
                <a:avLst/>
                <a:gdLst>
                  <a:gd name="T0" fmla="*/ 14 w 14"/>
                  <a:gd name="T1" fmla="*/ 0 h 2"/>
                  <a:gd name="T2" fmla="*/ 0 w 14"/>
                  <a:gd name="T3" fmla="*/ 2 h 2"/>
                  <a:gd name="T4" fmla="*/ 0 w 14"/>
                  <a:gd name="T5" fmla="*/ 2 h 2"/>
                  <a:gd name="T6" fmla="*/ 14 w 14"/>
                  <a:gd name="T7" fmla="*/ 0 h 2"/>
                  <a:gd name="T8" fmla="*/ 14 w 1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4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4" y="0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148"/>
              <p:cNvSpPr>
                <a:spLocks/>
              </p:cNvSpPr>
              <p:nvPr/>
            </p:nvSpPr>
            <p:spPr bwMode="auto">
              <a:xfrm>
                <a:off x="3957" y="1928"/>
                <a:ext cx="66" cy="60"/>
              </a:xfrm>
              <a:custGeom>
                <a:avLst/>
                <a:gdLst>
                  <a:gd name="T0" fmla="*/ 17 w 28"/>
                  <a:gd name="T1" fmla="*/ 0 h 25"/>
                  <a:gd name="T2" fmla="*/ 0 w 28"/>
                  <a:gd name="T3" fmla="*/ 3 h 25"/>
                  <a:gd name="T4" fmla="*/ 0 w 28"/>
                  <a:gd name="T5" fmla="*/ 22 h 25"/>
                  <a:gd name="T6" fmla="*/ 1 w 28"/>
                  <a:gd name="T7" fmla="*/ 24 h 25"/>
                  <a:gd name="T8" fmla="*/ 2 w 28"/>
                  <a:gd name="T9" fmla="*/ 25 h 25"/>
                  <a:gd name="T10" fmla="*/ 6 w 28"/>
                  <a:gd name="T11" fmla="*/ 25 h 25"/>
                  <a:gd name="T12" fmla="*/ 7 w 28"/>
                  <a:gd name="T13" fmla="*/ 24 h 25"/>
                  <a:gd name="T14" fmla="*/ 7 w 28"/>
                  <a:gd name="T15" fmla="*/ 23 h 25"/>
                  <a:gd name="T16" fmla="*/ 7 w 28"/>
                  <a:gd name="T17" fmla="*/ 8 h 25"/>
                  <a:gd name="T18" fmla="*/ 8 w 28"/>
                  <a:gd name="T19" fmla="*/ 8 h 25"/>
                  <a:gd name="T20" fmla="*/ 9 w 28"/>
                  <a:gd name="T21" fmla="*/ 10 h 25"/>
                  <a:gd name="T22" fmla="*/ 13 w 28"/>
                  <a:gd name="T23" fmla="*/ 15 h 25"/>
                  <a:gd name="T24" fmla="*/ 19 w 28"/>
                  <a:gd name="T25" fmla="*/ 24 h 25"/>
                  <a:gd name="T26" fmla="*/ 20 w 28"/>
                  <a:gd name="T27" fmla="*/ 24 h 25"/>
                  <a:gd name="T28" fmla="*/ 21 w 28"/>
                  <a:gd name="T29" fmla="*/ 25 h 25"/>
                  <a:gd name="T30" fmla="*/ 26 w 28"/>
                  <a:gd name="T31" fmla="*/ 25 h 25"/>
                  <a:gd name="T32" fmla="*/ 28 w 28"/>
                  <a:gd name="T33" fmla="*/ 24 h 25"/>
                  <a:gd name="T34" fmla="*/ 27 w 28"/>
                  <a:gd name="T35" fmla="*/ 22 h 25"/>
                  <a:gd name="T36" fmla="*/ 13 w 28"/>
                  <a:gd name="T37" fmla="*/ 4 h 25"/>
                  <a:gd name="T38" fmla="*/ 17 w 28"/>
                  <a:gd name="T3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25">
                    <a:moveTo>
                      <a:pt x="17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1" y="24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7" y="25"/>
                      <a:pt x="7" y="24"/>
                    </a:cubicBezTo>
                    <a:cubicBezTo>
                      <a:pt x="7" y="24"/>
                      <a:pt x="7" y="23"/>
                      <a:pt x="7" y="23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9"/>
                      <a:pt x="8" y="9"/>
                      <a:pt x="9" y="10"/>
                    </a:cubicBezTo>
                    <a:cubicBezTo>
                      <a:pt x="10" y="11"/>
                      <a:pt x="11" y="13"/>
                      <a:pt x="13" y="15"/>
                    </a:cubicBezTo>
                    <a:cubicBezTo>
                      <a:pt x="14" y="17"/>
                      <a:pt x="16" y="20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5"/>
                      <a:pt x="21" y="25"/>
                      <a:pt x="21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5"/>
                      <a:pt x="27" y="25"/>
                      <a:pt x="28" y="24"/>
                    </a:cubicBezTo>
                    <a:cubicBezTo>
                      <a:pt x="28" y="24"/>
                      <a:pt x="28" y="23"/>
                      <a:pt x="27" y="2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56" name="圖片 155">
            <a:extLst>
              <a:ext uri="{FF2B5EF4-FFF2-40B4-BE49-F238E27FC236}">
                <a16:creationId xmlns:a16="http://schemas.microsoft.com/office/drawing/2014/main" id="{7FA2390E-F310-4AAC-B086-E1CA896A486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2298" y="15087"/>
            <a:ext cx="3673233" cy="1154783"/>
          </a:xfrm>
          <a:prstGeom prst="rect">
            <a:avLst/>
          </a:prstGeom>
        </p:spPr>
      </p:pic>
      <p:sp>
        <p:nvSpPr>
          <p:cNvPr id="157" name="TextBox 5">
            <a:extLst>
              <a:ext uri="{FF2B5EF4-FFF2-40B4-BE49-F238E27FC236}">
                <a16:creationId xmlns:a16="http://schemas.microsoft.com/office/drawing/2014/main" id="{B365FA43-07B5-4B07-A1B2-951A20978816}"/>
              </a:ext>
            </a:extLst>
          </p:cNvPr>
          <p:cNvSpPr txBox="1"/>
          <p:nvPr/>
        </p:nvSpPr>
        <p:spPr>
          <a:xfrm>
            <a:off x="246012" y="446311"/>
            <a:ext cx="51154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spc="-150" dirty="0" smtClean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賽局與策略</a:t>
            </a:r>
            <a:endParaRPr lang="zh-CN" altLang="en-US" sz="6600" spc="-150" dirty="0">
              <a:solidFill>
                <a:srgbClr val="002060"/>
              </a:solidFill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  <p:sp>
        <p:nvSpPr>
          <p:cNvPr id="158" name="TextBox 5">
            <a:extLst>
              <a:ext uri="{FF2B5EF4-FFF2-40B4-BE49-F238E27FC236}">
                <a16:creationId xmlns:a16="http://schemas.microsoft.com/office/drawing/2014/main" id="{CB8B1CFC-30C0-4E4C-AB59-E1F3CEF05735}"/>
              </a:ext>
            </a:extLst>
          </p:cNvPr>
          <p:cNvSpPr txBox="1"/>
          <p:nvPr/>
        </p:nvSpPr>
        <p:spPr>
          <a:xfrm>
            <a:off x="249473" y="1438275"/>
            <a:ext cx="511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Game theory and Strategy</a:t>
            </a:r>
          </a:p>
        </p:txBody>
      </p:sp>
      <p:sp>
        <p:nvSpPr>
          <p:cNvPr id="159" name="TextBox 6">
            <a:extLst>
              <a:ext uri="{FF2B5EF4-FFF2-40B4-BE49-F238E27FC236}">
                <a16:creationId xmlns:a16="http://schemas.microsoft.com/office/drawing/2014/main" id="{17F48A95-D25F-4AD6-8516-6BD283A785FF}"/>
              </a:ext>
            </a:extLst>
          </p:cNvPr>
          <p:cNvSpPr txBox="1"/>
          <p:nvPr/>
        </p:nvSpPr>
        <p:spPr>
          <a:xfrm>
            <a:off x="499389" y="5260286"/>
            <a:ext cx="3515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報告日期：</a:t>
            </a:r>
            <a:r>
              <a:rPr lang="en-US" altLang="zh-CN" sz="2800" spc="-150" dirty="0" smtClean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2019/4/1</a:t>
            </a:r>
            <a:r>
              <a:rPr lang="en-US" altLang="zh-TW" sz="2800" spc="-150" dirty="0" smtClean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1</a:t>
            </a:r>
            <a:endParaRPr lang="zh-CN" altLang="en-US" sz="2800" spc="-150" dirty="0">
              <a:solidFill>
                <a:srgbClr val="002060"/>
              </a:solidFill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  <p:sp>
        <p:nvSpPr>
          <p:cNvPr id="160" name="TextBox 6">
            <a:extLst>
              <a:ext uri="{FF2B5EF4-FFF2-40B4-BE49-F238E27FC236}">
                <a16:creationId xmlns:a16="http://schemas.microsoft.com/office/drawing/2014/main" id="{78023272-121F-4780-842D-36D9E1C91224}"/>
              </a:ext>
            </a:extLst>
          </p:cNvPr>
          <p:cNvSpPr txBox="1"/>
          <p:nvPr/>
        </p:nvSpPr>
        <p:spPr>
          <a:xfrm>
            <a:off x="4163172" y="4804738"/>
            <a:ext cx="378799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第四組</a:t>
            </a:r>
            <a:endParaRPr lang="en-US" altLang="zh-TW" sz="2800" spc="-150" dirty="0">
              <a:solidFill>
                <a:srgbClr val="002060"/>
              </a:solidFill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陳玉瑛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0763405</a:t>
            </a: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莊  寧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0763406</a:t>
            </a: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徐欣慧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0763417</a:t>
            </a: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陳煒群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0763418</a:t>
            </a:r>
            <a:endParaRPr lang="zh-CN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TextBox 5">
            <a:extLst>
              <a:ext uri="{FF2B5EF4-FFF2-40B4-BE49-F238E27FC236}">
                <a16:creationId xmlns:a16="http://schemas.microsoft.com/office/drawing/2014/main" id="{95E06360-EB16-4A04-9BCC-52871AD31850}"/>
              </a:ext>
            </a:extLst>
          </p:cNvPr>
          <p:cNvSpPr txBox="1"/>
          <p:nvPr/>
        </p:nvSpPr>
        <p:spPr>
          <a:xfrm>
            <a:off x="499389" y="4754549"/>
            <a:ext cx="3702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教    授：李永銘 老師</a:t>
            </a:r>
          </a:p>
        </p:txBody>
      </p:sp>
      <p:sp>
        <p:nvSpPr>
          <p:cNvPr id="161" name="TextBox 5">
            <a:extLst>
              <a:ext uri="{FF2B5EF4-FFF2-40B4-BE49-F238E27FC236}">
                <a16:creationId xmlns:a16="http://schemas.microsoft.com/office/drawing/2014/main" id="{4660BD79-F001-4F8D-8048-C198713E6BAF}"/>
              </a:ext>
            </a:extLst>
          </p:cNvPr>
          <p:cNvSpPr txBox="1"/>
          <p:nvPr/>
        </p:nvSpPr>
        <p:spPr>
          <a:xfrm>
            <a:off x="1239699" y="2626079"/>
            <a:ext cx="4744433" cy="144655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zh-TW" altLang="en-US" sz="8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破府沉舟</a:t>
            </a:r>
            <a:endParaRPr lang="zh-TW" altLang="en-US" sz="8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CC33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華康新綜藝體" panose="040B0709000000000000" pitchFamily="81" charset="-120"/>
              <a:ea typeface="華康新綜藝體" panose="040B07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509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14:flythrough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50"/>
                            </p:stCondLst>
                            <p:childTnLst>
                              <p:par>
                                <p:cTn id="25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15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/>
      <p:bldP spid="159" grpId="0"/>
      <p:bldP spid="160" grpId="0"/>
      <p:bldP spid="162" grpId="0"/>
      <p:bldP spid="16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83790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換做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你</a:t>
            </a:r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是秦軍</a:t>
            </a:r>
            <a:endParaRPr lang="zh-TW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800414" y="1495989"/>
            <a:ext cx="101723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換作你是秦軍，你要怎麼突破項軍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的「破釜沉舟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en-US" altLang="zh-TW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方法有三</a:t>
            </a:r>
            <a:endParaRPr lang="en-US" altLang="zh-TW" sz="20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「斷絕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消息」</a:t>
            </a:r>
            <a:r>
              <a:rPr lang="zh-TW" altLang="en-US" sz="2000" b="1" dirty="0" smtClean="0">
                <a:solidFill>
                  <a:srgbClr val="00206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：讓項軍的部隊無法互相聯絡，使項軍的部隊無法連成一氣。</a:t>
            </a:r>
            <a:endParaRPr lang="en-US" altLang="zh-TW" sz="2000" b="1" dirty="0" smtClean="0">
              <a:solidFill>
                <a:srgbClr val="002060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rgbClr val="00206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子賽局完美均衡落在</a:t>
            </a:r>
            <a:r>
              <a:rPr lang="en-US" altLang="zh-TW" sz="2000" b="1" dirty="0" smtClean="0">
                <a:solidFill>
                  <a:srgbClr val="00206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{</a:t>
            </a:r>
            <a:r>
              <a:rPr lang="zh-TW" altLang="en-US" sz="2000" b="1" dirty="0">
                <a:solidFill>
                  <a:srgbClr val="00206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沒</a:t>
            </a:r>
            <a:r>
              <a:rPr lang="zh-TW" altLang="en-US" sz="2000" b="1" dirty="0" smtClean="0">
                <a:solidFill>
                  <a:srgbClr val="00206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破釜沉舟：秦軍對抗，項軍撤退</a:t>
            </a:r>
            <a:r>
              <a:rPr lang="en-US" altLang="zh-TW" sz="2000" b="1" dirty="0" smtClean="0">
                <a:solidFill>
                  <a:srgbClr val="00206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}</a:t>
            </a:r>
            <a:endParaRPr lang="en-US" altLang="zh-TW" sz="20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「圍師必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闕」</a:t>
            </a:r>
            <a:r>
              <a:rPr lang="zh-TW" altLang="en-US" sz="2000" b="1" dirty="0" smtClean="0">
                <a:solidFill>
                  <a:srgbClr val="00206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：留條退路給項軍，讓項軍知道除誓死對抗外，還有靠</a:t>
            </a:r>
            <a:endParaRPr lang="en-US" altLang="zh-TW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薩拉米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戰術」</a:t>
            </a:r>
            <a:r>
              <a:rPr lang="zh-TW" altLang="en-US" sz="2000" b="1" dirty="0" smtClean="0">
                <a:solidFill>
                  <a:srgbClr val="002060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：</a:t>
            </a:r>
            <a:endParaRPr lang="en-US" altLang="zh-TW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5229992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破釜沉舟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11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1283" y="4559600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274630" y="4468374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137898" y="4070047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52197" y="5407019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289553" y="8843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5000" y="1295958"/>
              <a:ext cx="19231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有破釜沉舟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破釜沉舟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1283" y="5498962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矩形 158"/>
          <p:cNvSpPr/>
          <p:nvPr/>
        </p:nvSpPr>
        <p:spPr>
          <a:xfrm>
            <a:off x="8210562" y="4597074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矩形 159"/>
          <p:cNvSpPr/>
          <p:nvPr/>
        </p:nvSpPr>
        <p:spPr>
          <a:xfrm>
            <a:off x="8361984" y="6019437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886998" y="8789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秦</a:t>
            </a:r>
            <a:endParaRPr lang="zh-CN" altLang="en-US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(0,0)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8" y="197309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3" y="3638588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(1,2)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38759" y="5677231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(1,2)</a:t>
            </a:r>
            <a:endParaRPr lang="zh-CN" altLang="en-US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38759" y="4428332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(0,0)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2216" y="4165046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34569" y="554452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150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破釜沉舟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12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1283" y="4559600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274630" y="4468374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137898" y="4070047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52197" y="5407019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289553" y="8843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5000" y="1295958"/>
              <a:ext cx="19231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有破釜沉舟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破釜沉舟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1283" y="5498962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矩形 158"/>
          <p:cNvSpPr/>
          <p:nvPr/>
        </p:nvSpPr>
        <p:spPr>
          <a:xfrm>
            <a:off x="8210562" y="4597074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矩形 159"/>
          <p:cNvSpPr/>
          <p:nvPr/>
        </p:nvSpPr>
        <p:spPr>
          <a:xfrm>
            <a:off x="8361984" y="6019437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886998" y="8789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秦</a:t>
            </a:r>
            <a:endParaRPr lang="zh-CN" altLang="en-US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(0,0)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8" y="197309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3" y="3638588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(1,2)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38759" y="5677231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(1,2)</a:t>
            </a:r>
            <a:endParaRPr lang="zh-CN" altLang="en-US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38759" y="4428332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(0,0)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2216" y="4165046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34569" y="554452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581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13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3988611" y="3442806"/>
            <a:ext cx="5539322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3297415" y="3382429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告白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不告白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3980662" y="3521616"/>
            <a:ext cx="547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/</a:t>
            </a:r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囚徒困境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53361" y="430728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情侶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約會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2917153" y="3562178"/>
            <a:ext cx="147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9473358" y="1198356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9457378" y="203104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9457378" y="2747742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玉瑛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9478186" y="349689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9486330" y="428595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1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71169" y="206333"/>
            <a:ext cx="3052602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4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男女告</a:t>
            </a:r>
            <a:r>
              <a:rPr lang="zh-TW" altLang="en-US" sz="24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白</a:t>
            </a:r>
            <a:r>
              <a:rPr lang="en-US" altLang="zh-TW" sz="24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/</a:t>
            </a:r>
            <a:r>
              <a:rPr lang="zh-TW" altLang="en-US" sz="24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情侶約會</a:t>
            </a: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14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53" name="圆角矩形 2">
            <a:extLst>
              <a:ext uri="{FF2B5EF4-FFF2-40B4-BE49-F238E27FC236}">
                <a16:creationId xmlns:a16="http://schemas.microsoft.com/office/drawing/2014/main" id="{B59DB48C-C6D9-4744-ABBE-00912E3EF575}"/>
              </a:ext>
            </a:extLst>
          </p:cNvPr>
          <p:cNvSpPr/>
          <p:nvPr/>
        </p:nvSpPr>
        <p:spPr>
          <a:xfrm>
            <a:off x="90886" y="882100"/>
            <a:ext cx="6143396" cy="5704889"/>
          </a:xfrm>
          <a:prstGeom prst="roundRect">
            <a:avLst>
              <a:gd name="adj" fmla="val 547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reflection blurRad="6350" stA="50000" endA="300" endPos="90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9661510E-5675-4E99-8FDE-7DA788C98B9A}"/>
              </a:ext>
            </a:extLst>
          </p:cNvPr>
          <p:cNvGrpSpPr/>
          <p:nvPr/>
        </p:nvGrpSpPr>
        <p:grpSpPr>
          <a:xfrm>
            <a:off x="1613859" y="2806829"/>
            <a:ext cx="4482141" cy="2520080"/>
            <a:chOff x="4556830" y="2321169"/>
            <a:chExt cx="4482141" cy="2520080"/>
          </a:xfrm>
        </p:grpSpPr>
        <p:sp>
          <p:nvSpPr>
            <p:cNvPr id="54" name="文本框 77">
              <a:extLst>
                <a:ext uri="{FF2B5EF4-FFF2-40B4-BE49-F238E27FC236}">
                  <a16:creationId xmlns:a16="http://schemas.microsoft.com/office/drawing/2014/main" id="{AFBC136E-F7C7-4DB0-8FBB-27FA3911297A}"/>
                </a:ext>
              </a:extLst>
            </p:cNvPr>
            <p:cNvSpPr txBox="1"/>
            <p:nvPr/>
          </p:nvSpPr>
          <p:spPr>
            <a:xfrm>
              <a:off x="5181812" y="2321169"/>
              <a:ext cx="1324089" cy="40011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rgbClr val="C0000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告白</a:t>
              </a:r>
              <a:endParaRPr lang="zh-CN" altLang="en-US" sz="2000" dirty="0">
                <a:solidFill>
                  <a:srgbClr val="C00000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sp>
          <p:nvSpPr>
            <p:cNvPr id="55" name="文本框 77">
              <a:extLst>
                <a:ext uri="{FF2B5EF4-FFF2-40B4-BE49-F238E27FC236}">
                  <a16:creationId xmlns:a16="http://schemas.microsoft.com/office/drawing/2014/main" id="{99EAB846-EA9D-493C-A89F-E2E43A932D2A}"/>
                </a:ext>
              </a:extLst>
            </p:cNvPr>
            <p:cNvSpPr txBox="1"/>
            <p:nvPr/>
          </p:nvSpPr>
          <p:spPr>
            <a:xfrm>
              <a:off x="7536210" y="2357973"/>
              <a:ext cx="1502761" cy="40011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zh-TW" altLang="en-US" sz="2000" dirty="0">
                  <a:solidFill>
                    <a:srgbClr val="C0000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</a:rPr>
                <a:t>不告白</a:t>
              </a:r>
              <a:endParaRPr lang="zh-CN" altLang="en-US" sz="2000" dirty="0">
                <a:solidFill>
                  <a:srgbClr val="C00000"/>
                </a:solidFill>
                <a:latin typeface="華康中特圓體(P)" panose="020F0800000000000000" pitchFamily="34" charset="-120"/>
                <a:ea typeface="華康中特圓體(P)" panose="020F0800000000000000" pitchFamily="34" charset="-120"/>
              </a:endParaRPr>
            </a:p>
          </p:txBody>
        </p: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AA5C08AD-04C9-48EE-B093-9C88DF529DD0}"/>
                </a:ext>
              </a:extLst>
            </p:cNvPr>
            <p:cNvGrpSpPr/>
            <p:nvPr/>
          </p:nvGrpSpPr>
          <p:grpSpPr>
            <a:xfrm>
              <a:off x="4556830" y="2631323"/>
              <a:ext cx="4247338" cy="2209926"/>
              <a:chOff x="4601347" y="1114186"/>
              <a:chExt cx="6614978" cy="2209926"/>
            </a:xfrm>
          </p:grpSpPr>
          <p:sp>
            <p:nvSpPr>
              <p:cNvPr id="57" name="文本框 77">
                <a:extLst>
                  <a:ext uri="{FF2B5EF4-FFF2-40B4-BE49-F238E27FC236}">
                    <a16:creationId xmlns:a16="http://schemas.microsoft.com/office/drawing/2014/main" id="{4B01ADDE-EBAE-47B3-93C9-BBE5F2ECCE14}"/>
                  </a:ext>
                </a:extLst>
              </p:cNvPr>
              <p:cNvSpPr txBox="1"/>
              <p:nvPr/>
            </p:nvSpPr>
            <p:spPr>
              <a:xfrm>
                <a:off x="4601347" y="1114186"/>
                <a:ext cx="862819" cy="1268607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rgbClr val="0070C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告白</a:t>
                </a:r>
                <a:endParaRPr lang="zh-CN" altLang="en-US" sz="2400" dirty="0">
                  <a:solidFill>
                    <a:srgbClr val="0070C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59" name="文本框 77">
                <a:extLst>
                  <a:ext uri="{FF2B5EF4-FFF2-40B4-BE49-F238E27FC236}">
                    <a16:creationId xmlns:a16="http://schemas.microsoft.com/office/drawing/2014/main" id="{D3605410-93E5-474B-BFBA-E5E730C81E78}"/>
                  </a:ext>
                </a:extLst>
              </p:cNvPr>
              <p:cNvSpPr txBox="1"/>
              <p:nvPr/>
            </p:nvSpPr>
            <p:spPr>
              <a:xfrm>
                <a:off x="4611418" y="2055505"/>
                <a:ext cx="862819" cy="1268607"/>
              </a:xfrm>
              <a:prstGeom prst="rect">
                <a:avLst/>
              </a:prstGeom>
              <a:noFill/>
            </p:spPr>
            <p:txBody>
              <a:bodyPr vert="eaVert" wrap="square" rtlCol="0" anchor="ctr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rgbClr val="0070C0"/>
                    </a:solidFill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不告白</a:t>
                </a:r>
                <a:endParaRPr lang="zh-CN" altLang="en-US" sz="2400" dirty="0">
                  <a:solidFill>
                    <a:srgbClr val="0070C0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43A8FB1-87C3-4A3A-8E7A-2F8BD45E7283}"/>
                  </a:ext>
                </a:extLst>
              </p:cNvPr>
              <p:cNvSpPr/>
              <p:nvPr/>
            </p:nvSpPr>
            <p:spPr>
              <a:xfrm>
                <a:off x="8430510" y="1312593"/>
                <a:ext cx="2785815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016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68" name="单圆角矩形 9">
                <a:extLst>
                  <a:ext uri="{FF2B5EF4-FFF2-40B4-BE49-F238E27FC236}">
                    <a16:creationId xmlns:a16="http://schemas.microsoft.com/office/drawing/2014/main" id="{64AA4D35-7571-49E8-B852-AB00F8B801C1}"/>
                  </a:ext>
                </a:extLst>
              </p:cNvPr>
              <p:cNvSpPr/>
              <p:nvPr/>
            </p:nvSpPr>
            <p:spPr>
              <a:xfrm flipH="1">
                <a:off x="5516594" y="1297493"/>
                <a:ext cx="2693534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8100000" scaled="0"/>
                </a:gradFill>
              </a:ln>
              <a:effectLst>
                <a:innerShdw blurRad="101600" dist="254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72" name="单圆角矩形 10">
                <a:extLst>
                  <a:ext uri="{FF2B5EF4-FFF2-40B4-BE49-F238E27FC236}">
                    <a16:creationId xmlns:a16="http://schemas.microsoft.com/office/drawing/2014/main" id="{3ED50185-A99A-4C44-B08E-DC6019EE15E7}"/>
                  </a:ext>
                </a:extLst>
              </p:cNvPr>
              <p:cNvSpPr/>
              <p:nvPr/>
            </p:nvSpPr>
            <p:spPr>
              <a:xfrm flipV="1">
                <a:off x="8473647" y="2210879"/>
                <a:ext cx="2742678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18900000" scaled="0"/>
                </a:gradFill>
              </a:ln>
              <a:effectLst>
                <a:innerShdw blurRad="101600" dist="254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251E6B3A-CBE6-4F2D-AC6F-096D229DB64E}"/>
                  </a:ext>
                </a:extLst>
              </p:cNvPr>
              <p:cNvSpPr/>
              <p:nvPr/>
            </p:nvSpPr>
            <p:spPr>
              <a:xfrm>
                <a:off x="5523382" y="2209850"/>
                <a:ext cx="2693535" cy="78831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54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01600" dist="254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75" name="文本框 77">
                <a:extLst>
                  <a:ext uri="{FF2B5EF4-FFF2-40B4-BE49-F238E27FC236}">
                    <a16:creationId xmlns:a16="http://schemas.microsoft.com/office/drawing/2014/main" id="{3F5C4B05-CD1D-45D3-ABDA-3C33E3E62FA9}"/>
                  </a:ext>
                </a:extLst>
              </p:cNvPr>
              <p:cNvSpPr txBox="1"/>
              <p:nvPr/>
            </p:nvSpPr>
            <p:spPr>
              <a:xfrm>
                <a:off x="5469243" y="1469241"/>
                <a:ext cx="2693535" cy="523220"/>
              </a:xfrm>
              <a:prstGeom prst="rect">
                <a:avLst/>
              </a:prstGeom>
              <a:noFill/>
            </p:spPr>
            <p:txBody>
              <a:bodyPr vert="horz" wrap="square" rtlCol="0" anchor="ctr">
                <a:spAutoFit/>
              </a:bodyPr>
              <a:lstStyle/>
              <a:p>
                <a:pPr algn="ctr"/>
                <a:r>
                  <a:rPr lang="en-US" altLang="zh-TW" sz="2400" dirty="0" smtClean="0"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(</a:t>
                </a:r>
                <a:r>
                  <a:rPr lang="en-US" altLang="zh-TW" sz="2800" dirty="0" smtClean="0">
                    <a:solidFill>
                      <a:srgbClr val="0070C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8</a:t>
                </a:r>
                <a:r>
                  <a:rPr lang="en-US" altLang="zh-TW" sz="2800" dirty="0" smtClean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 </a:t>
                </a:r>
                <a:r>
                  <a:rPr lang="zh-TW" altLang="en-US" sz="2800" dirty="0" smtClean="0"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，</a:t>
                </a:r>
                <a:r>
                  <a:rPr lang="en-US" altLang="zh-TW" sz="2800" dirty="0" smtClean="0">
                    <a:solidFill>
                      <a:srgbClr val="C00000"/>
                    </a:solidFill>
                    <a:latin typeface="Arial" panose="020B0604020202020204" pitchFamily="34" charset="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8</a:t>
                </a:r>
                <a:r>
                  <a:rPr lang="en-US" altLang="zh-TW" sz="2400" dirty="0" smtClean="0">
                    <a:latin typeface="華康中特圓體(P)" panose="020F0800000000000000" pitchFamily="34" charset="-120"/>
                    <a:ea typeface="華康中特圓體(P)" panose="020F0800000000000000" pitchFamily="34" charset="-120"/>
                    <a:cs typeface="Arial" panose="020B0604020202020204" pitchFamily="34" charset="0"/>
                  </a:rPr>
                  <a:t>)</a:t>
                </a:r>
                <a:endParaRPr lang="zh-CN" altLang="en-US" sz="2400" dirty="0">
                  <a:latin typeface="華康中特圓體(P)" panose="020F0800000000000000" pitchFamily="34" charset="-120"/>
                  <a:ea typeface="華康中特圓體(P)" panose="020F0800000000000000" pitchFamily="34" charset="-12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文本框 77">
              <a:extLst>
                <a:ext uri="{FF2B5EF4-FFF2-40B4-BE49-F238E27FC236}">
                  <a16:creationId xmlns:a16="http://schemas.microsoft.com/office/drawing/2014/main" id="{05B07431-CA40-48C8-9235-D2528BF6B0D9}"/>
                </a:ext>
              </a:extLst>
            </p:cNvPr>
            <p:cNvSpPr txBox="1"/>
            <p:nvPr/>
          </p:nvSpPr>
          <p:spPr>
            <a:xfrm>
              <a:off x="5110828" y="3842135"/>
              <a:ext cx="1780414" cy="52322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sz="2800" dirty="0" smtClean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 </a:t>
              </a:r>
              <a:r>
                <a:rPr lang="en-US" altLang="zh-TW" sz="2800" dirty="0" smtClean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0</a:t>
              </a:r>
              <a:r>
                <a:rPr lang="zh-TW" altLang="en-US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sz="2800" dirty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-10</a:t>
              </a:r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)</a:t>
              </a:r>
              <a:endParaRPr lang="zh-CN" altLang="en-US" sz="2800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7" name="文本框 77">
              <a:extLst>
                <a:ext uri="{FF2B5EF4-FFF2-40B4-BE49-F238E27FC236}">
                  <a16:creationId xmlns:a16="http://schemas.microsoft.com/office/drawing/2014/main" id="{E3256202-BCFE-4647-9826-5544663C1CEC}"/>
                </a:ext>
              </a:extLst>
            </p:cNvPr>
            <p:cNvSpPr txBox="1"/>
            <p:nvPr/>
          </p:nvSpPr>
          <p:spPr>
            <a:xfrm>
              <a:off x="7043152" y="3030835"/>
              <a:ext cx="1701765" cy="52322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(-10</a:t>
              </a:r>
              <a:r>
                <a:rPr lang="zh-TW" altLang="en-US" sz="2800" dirty="0" smtClean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sz="2800" dirty="0" smtClean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0</a:t>
              </a:r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)</a:t>
              </a:r>
              <a:endParaRPr lang="zh-CN" altLang="en-US" sz="2800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79" name="文本框 77">
              <a:extLst>
                <a:ext uri="{FF2B5EF4-FFF2-40B4-BE49-F238E27FC236}">
                  <a16:creationId xmlns:a16="http://schemas.microsoft.com/office/drawing/2014/main" id="{3FCE5AA4-F222-4702-B879-3472216DE841}"/>
                </a:ext>
              </a:extLst>
            </p:cNvPr>
            <p:cNvSpPr txBox="1"/>
            <p:nvPr/>
          </p:nvSpPr>
          <p:spPr>
            <a:xfrm>
              <a:off x="6943350" y="3898666"/>
              <a:ext cx="1960619" cy="523220"/>
            </a:xfrm>
            <a:prstGeom prst="rect">
              <a:avLst/>
            </a:prstGeom>
            <a:noFill/>
          </p:spPr>
          <p:txBody>
            <a:bodyPr vert="horz" wrap="square" rtlCol="0" anchor="ctr">
              <a:spAutoFit/>
            </a:bodyPr>
            <a:lstStyle/>
            <a:p>
              <a:pPr algn="ctr"/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( </a:t>
              </a:r>
              <a:r>
                <a:rPr lang="en-US" altLang="zh-TW" sz="2800" dirty="0" smtClean="0">
                  <a:solidFill>
                    <a:srgbClr val="0070C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-5</a:t>
              </a:r>
              <a:r>
                <a:rPr lang="zh-TW" altLang="en-US" sz="2800" dirty="0" smtClean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，</a:t>
              </a:r>
              <a:r>
                <a:rPr lang="en-US" altLang="zh-TW" sz="2800" dirty="0" smtClean="0">
                  <a:solidFill>
                    <a:srgbClr val="C00000"/>
                  </a:solidFill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-5</a:t>
              </a:r>
              <a:r>
                <a:rPr lang="en-US" altLang="zh-TW" sz="2800" dirty="0" smtClean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2800" dirty="0">
                  <a:latin typeface="Arial" panose="020B0604020202020204" pitchFamily="34" charset="0"/>
                  <a:ea typeface="華康中特圓體(P)" panose="020F0800000000000000" pitchFamily="34" charset="-120"/>
                  <a:cs typeface="Arial" panose="020B0604020202020204" pitchFamily="34" charset="0"/>
                </a:rPr>
                <a:t>)</a:t>
              </a:r>
              <a:endParaRPr lang="zh-CN" altLang="en-US" sz="2800" dirty="0">
                <a:latin typeface="Arial" panose="020B0604020202020204" pitchFamily="34" charset="0"/>
                <a:ea typeface="華康中特圓體(P)" panose="020F0800000000000000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90786B6A-92DA-42EC-BBD7-1CE8F7F4A589}"/>
              </a:ext>
            </a:extLst>
          </p:cNvPr>
          <p:cNvSpPr/>
          <p:nvPr/>
        </p:nvSpPr>
        <p:spPr>
          <a:xfrm>
            <a:off x="368731" y="1013184"/>
            <a:ext cx="2339102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2800" b="1" dirty="0" smtClean="0">
                <a:ln/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尋求雙贏局面</a:t>
            </a:r>
            <a:endParaRPr lang="zh-TW" altLang="en-US" sz="2800" b="1" dirty="0">
              <a:ln/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618821A3-1FFB-4AB2-BBF5-0ED16487AE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004" y="1819651"/>
            <a:ext cx="1102413" cy="1102413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2577FF6E-F2BA-42F5-869F-3EDC696B43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53" y="4424197"/>
            <a:ext cx="1522794" cy="173117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E0B10E5-DC18-4939-B525-779F83E52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43843" y="1199998"/>
            <a:ext cx="4591050" cy="253365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F2AFAAA-F61E-4AB1-86A3-999AE9565C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739" y="1411904"/>
            <a:ext cx="1085689" cy="1801858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09B73BC9-5949-4955-B697-FDDA17523D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0" y="2840723"/>
            <a:ext cx="1584696" cy="1874764"/>
          </a:xfrm>
          <a:prstGeom prst="rect">
            <a:avLst/>
          </a:prstGeom>
        </p:spPr>
      </p:pic>
      <p:sp>
        <p:nvSpPr>
          <p:cNvPr id="37" name="圆角矩形 2">
            <a:extLst>
              <a:ext uri="{FF2B5EF4-FFF2-40B4-BE49-F238E27FC236}">
                <a16:creationId xmlns:a16="http://schemas.microsoft.com/office/drawing/2014/main" id="{5C3DAF45-0B0A-486D-9B42-AE1B8EBFC492}"/>
              </a:ext>
            </a:extLst>
          </p:cNvPr>
          <p:cNvSpPr/>
          <p:nvPr/>
        </p:nvSpPr>
        <p:spPr>
          <a:xfrm>
            <a:off x="6373653" y="1083981"/>
            <a:ext cx="5449051" cy="3445695"/>
          </a:xfrm>
          <a:prstGeom prst="roundRect">
            <a:avLst>
              <a:gd name="adj" fmla="val 547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reflection blurRad="6350" stA="50000" endA="300" endPos="90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4233508" y="7192499"/>
            <a:ext cx="5123800" cy="2344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雙方都不想告白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只要對方告白 我就不告白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對方不告白 我也不告白  所以都在 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-3 -3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所以雙方想在一起的 就要雙方都改變 都從不想告白 變想告白</a:t>
            </a: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5C18B785-48FD-44CD-90EF-4AF85DC93C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59" y="4311622"/>
            <a:ext cx="769712" cy="711728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AEE6EE3-11FE-4BFB-A295-8A12F8DB79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011" y="4304814"/>
            <a:ext cx="769712" cy="711728"/>
          </a:xfrm>
          <a:prstGeom prst="rect">
            <a:avLst/>
          </a:prstGeom>
        </p:spPr>
      </p:pic>
      <p:sp>
        <p:nvSpPr>
          <p:cNvPr id="5" name="箭號: 有線條的向右箭號 4">
            <a:extLst>
              <a:ext uri="{FF2B5EF4-FFF2-40B4-BE49-F238E27FC236}">
                <a16:creationId xmlns:a16="http://schemas.microsoft.com/office/drawing/2014/main" id="{F7C60DED-4AA1-4449-8879-1642830EA33B}"/>
              </a:ext>
            </a:extLst>
          </p:cNvPr>
          <p:cNvSpPr/>
          <p:nvPr/>
        </p:nvSpPr>
        <p:spPr>
          <a:xfrm rot="12919604">
            <a:off x="3609451" y="3993976"/>
            <a:ext cx="719636" cy="362322"/>
          </a:xfrm>
          <a:prstGeom prst="strip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6512047" y="1643921"/>
            <a:ext cx="5123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雙方條件一致</a:t>
            </a:r>
            <a:endParaRPr lang="zh-TW" altLang="en-US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只要對方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告白 </a:t>
            </a:r>
            <a:r>
              <a:rPr lang="en-US" altLang="zh-TW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我就告白</a:t>
            </a:r>
            <a:r>
              <a:rPr lang="en-US" altLang="zh-TW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(8)</a:t>
            </a:r>
            <a:endParaRPr lang="zh-TW" altLang="en-US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對方不告白 </a:t>
            </a:r>
            <a:r>
              <a:rPr lang="en-US" altLang="zh-TW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也不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告白</a:t>
            </a:r>
            <a:r>
              <a:rPr lang="en-US" altLang="zh-TW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(-5)</a:t>
            </a: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雙方想在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一起 </a:t>
            </a:r>
            <a:r>
              <a:rPr lang="en-US" altLang="zh-TW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雙方要溝通</a:t>
            </a:r>
            <a:endParaRPr lang="zh-TW" altLang="en-US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5C18B785-48FD-44CD-90EF-4AF85DC93C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793" y="3391981"/>
            <a:ext cx="769712" cy="71172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5C18B785-48FD-44CD-90EF-4AF85DC93C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51" y="3391981"/>
            <a:ext cx="769712" cy="71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1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" grpId="0" animBg="1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8ABCC0E-D2E5-436D-A576-A369680386A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3EB0E1-19EE-4B0A-8F20-5977B8C9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5967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31E876E-4BCC-4CB1-A071-132850410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31" y="0"/>
            <a:ext cx="507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63650"/>
      </p:ext>
    </p:extLst>
  </p:cSld>
  <p:clrMapOvr>
    <a:masterClrMapping/>
  </p:clrMapOvr>
  <p:transition spd="slow" advTm="3000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50D6A78-042F-45D4-97DE-F35F8CB9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781" y="0"/>
            <a:ext cx="5951157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94F4007-EEAC-4096-AE19-9B047904D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34" y="367284"/>
            <a:ext cx="3858163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6555"/>
      </p:ext>
    </p:extLst>
  </p:cSld>
  <p:clrMapOvr>
    <a:masterClrMapping/>
  </p:clrMapOvr>
  <p:transition spd="slow" advTm="3000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http://g.udn.com.tw/upfiles/B_NI/nilnimest/PSN_PHOTO/903/f_12280903_1.jpg">
            <a:extLst>
              <a:ext uri="{FF2B5EF4-FFF2-40B4-BE49-F238E27FC236}">
                <a16:creationId xmlns:a16="http://schemas.microsoft.com/office/drawing/2014/main" id="{81A826CC-0CD7-4666-A277-E7B49C3437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801" y="3130948"/>
            <a:ext cx="4959177" cy="356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3C460E4-A87C-49C4-9AA2-27E88C35F06C}"/>
              </a:ext>
            </a:extLst>
          </p:cNvPr>
          <p:cNvSpPr/>
          <p:nvPr/>
        </p:nvSpPr>
        <p:spPr>
          <a:xfrm>
            <a:off x="119595" y="36022"/>
            <a:ext cx="8093529" cy="1350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優勝策略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：不論其他參賽者採取何種策略對自己都是比較有利的策略。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納許均衡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：沒有參賽者願意「單方面」改變策略的策略組合。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伯瑞多最佳結果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：參賽者無法「同時」改進的賽局結果。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困局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：納許均衡不是伯瑞多最佳狀態的局面。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C6B5AB-BE0F-4DCB-91AA-82BD5F9AFE61}"/>
              </a:ext>
            </a:extLst>
          </p:cNvPr>
          <p:cNvSpPr/>
          <p:nvPr/>
        </p:nvSpPr>
        <p:spPr>
          <a:xfrm>
            <a:off x="155863" y="1453696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Ｔ＝玩咖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BCCE35-5DC0-46A2-8BB5-548A614BD793}"/>
              </a:ext>
            </a:extLst>
          </p:cNvPr>
          <p:cNvSpPr/>
          <p:nvPr/>
        </p:nvSpPr>
        <p:spPr>
          <a:xfrm>
            <a:off x="1306351" y="1453696"/>
            <a:ext cx="49591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我不告白而你告白，我可以享受玩咖的樂趣而不必負任何責任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，這個結果對我最有利，其價值可以稱之為</a:t>
            </a:r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「誘惑」（</a:t>
            </a:r>
            <a:r>
              <a:rPr lang="en-US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Temptation</a:t>
            </a:r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。用數學式子表示：</a:t>
            </a:r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Ｔ＝玩咖</a:t>
            </a:r>
            <a:r>
              <a:rPr lang="zh-TW" altLang="zh-TW" kern="0" spc="150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8295A8-CC26-4492-BE19-597A7864D903}"/>
              </a:ext>
            </a:extLst>
          </p:cNvPr>
          <p:cNvSpPr/>
          <p:nvPr/>
        </p:nvSpPr>
        <p:spPr>
          <a:xfrm>
            <a:off x="1340803" y="2809420"/>
            <a:ext cx="49831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如果</a:t>
            </a:r>
            <a:r>
              <a:rPr lang="zh-TW" altLang="zh-TW" kern="0" spc="150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雙方都告白，兩人都可以享受愛情的甜蜜，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但也要負起相當責任（例如不能再劈腿了）。這個結果的價值，對雙方是一樣的，可以稱之為「獎勵」（</a:t>
            </a:r>
            <a:r>
              <a:rPr lang="en-US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Reward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）：Ｒ＝</a:t>
            </a:r>
            <a:r>
              <a:rPr lang="en-US" altLang="zh-TW" kern="0" spc="150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♥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40E367-040C-42A8-89D2-64192DDA501E}"/>
              </a:ext>
            </a:extLst>
          </p:cNvPr>
          <p:cNvSpPr/>
          <p:nvPr/>
        </p:nvSpPr>
        <p:spPr>
          <a:xfrm>
            <a:off x="119595" y="2809420"/>
            <a:ext cx="111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Ｒ＝</a:t>
            </a:r>
            <a:r>
              <a:rPr lang="en-US" altLang="zh-TW" kern="0" spc="150" dirty="0">
                <a:solidFill>
                  <a:srgbClr val="FF0000"/>
                </a:solidFill>
                <a:latin typeface="Segoe UI Symbol" panose="020B0502040204020203" pitchFamily="34" charset="0"/>
                <a:ea typeface="標楷體" panose="03000509000000000000" pitchFamily="65" charset="-120"/>
                <a:cs typeface="Segoe UI Symbol" panose="020B0502040204020203" pitchFamily="34" charset="0"/>
              </a:rPr>
              <a:t>♥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BA6402-767B-4E25-8D85-9914A1DF6BE0}"/>
              </a:ext>
            </a:extLst>
          </p:cNvPr>
          <p:cNvSpPr/>
          <p:nvPr/>
        </p:nvSpPr>
        <p:spPr>
          <a:xfrm>
            <a:off x="119595" y="4256166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Ｐ＝</a:t>
            </a:r>
            <a:r>
              <a:rPr lang="en-US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D134F2-4DD0-46E6-926E-AABAF8F43CDA}"/>
              </a:ext>
            </a:extLst>
          </p:cNvPr>
          <p:cNvSpPr/>
          <p:nvPr/>
        </p:nvSpPr>
        <p:spPr>
          <a:xfrm>
            <a:off x="1134683" y="4256166"/>
            <a:ext cx="5395434" cy="11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0510">
              <a:lnSpc>
                <a:spcPts val="1690"/>
              </a:lnSpc>
              <a:spcAft>
                <a:spcPts val="0"/>
              </a:spcAft>
            </a:pP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如果</a:t>
            </a:r>
            <a:r>
              <a:rPr lang="zh-TW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雙方都不告白，雙方各自心中忐忑，充滿了狐疑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，不知道對方究竟想要怎樣，自己下一步該怎麼走。這個結果算是現狀，其價值可以標準化為</a:t>
            </a:r>
            <a:r>
              <a:rPr lang="en-US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，稱之為</a:t>
            </a:r>
            <a:r>
              <a:rPr lang="zh-TW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「懲罰」（</a:t>
            </a:r>
            <a:r>
              <a:rPr lang="en-US" altLang="zh-TW" kern="0" spc="150" dirty="0">
                <a:solidFill>
                  <a:srgbClr val="444444"/>
                </a:solidFill>
                <a:latin typeface="標楷體" panose="03000509000000000000" pitchFamily="65" charset="-120"/>
                <a:cs typeface="Times New Roman" panose="02020603050405020304" pitchFamily="18" charset="0"/>
              </a:rPr>
              <a:t>Punishment</a:t>
            </a:r>
            <a:r>
              <a:rPr lang="zh-TW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）：Ｐ＝</a:t>
            </a:r>
            <a:r>
              <a:rPr lang="en-US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012306-CC15-4C3D-98A2-9B0C4C9586BA}"/>
              </a:ext>
            </a:extLst>
          </p:cNvPr>
          <p:cNvSpPr/>
          <p:nvPr/>
        </p:nvSpPr>
        <p:spPr>
          <a:xfrm>
            <a:off x="1134683" y="5630157"/>
            <a:ext cx="5513252" cy="969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0510">
              <a:lnSpc>
                <a:spcPts val="1690"/>
              </a:lnSpc>
              <a:spcAft>
                <a:spcPts val="0"/>
              </a:spcAft>
            </a:pP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最後，如果</a:t>
            </a:r>
            <a:r>
              <a:rPr lang="zh-TW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我告白而你不告白，我本將心向明月，誰知明月照溝渠，真是令人感到委屈恥辱！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這個結果對我最不利，其價值可以稱之為</a:t>
            </a:r>
            <a:r>
              <a:rPr lang="zh-TW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「傻瓜的報酬」（</a:t>
            </a:r>
            <a:r>
              <a:rPr lang="en-US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Sucker’s Payoff</a:t>
            </a:r>
            <a:r>
              <a:rPr lang="zh-TW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）：Ｓ＝屈辱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E0EE1D3-98E7-4B54-B5BF-D782F02A3456}"/>
              </a:ext>
            </a:extLst>
          </p:cNvPr>
          <p:cNvSpPr/>
          <p:nvPr/>
        </p:nvSpPr>
        <p:spPr>
          <a:xfrm>
            <a:off x="-50257" y="5716790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0070C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Ｓ＝屈辱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503C68C-8BFE-45EE-B270-3D62163709B4}"/>
              </a:ext>
            </a:extLst>
          </p:cNvPr>
          <p:cNvSpPr/>
          <p:nvPr/>
        </p:nvSpPr>
        <p:spPr>
          <a:xfrm>
            <a:off x="7159403" y="2139658"/>
            <a:ext cx="26003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</a:t>
            </a:r>
            <a:r>
              <a:rPr lang="en-US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zh-TW" altLang="zh-TW" kern="0" spc="150" dirty="0">
                <a:solidFill>
                  <a:srgbClr val="C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Ｒ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en-US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Ｐ</a:t>
            </a:r>
            <a:r>
              <a:rPr lang="en-US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zh-TW" altLang="zh-TW" kern="0" spc="150" dirty="0">
                <a:solidFill>
                  <a:srgbClr val="0070C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Ｓ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kern="0" spc="150" dirty="0">
              <a:solidFill>
                <a:srgbClr val="444444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玩咖＞</a:t>
            </a:r>
            <a:r>
              <a:rPr lang="en-US" altLang="zh-TW" kern="0" spc="150" dirty="0">
                <a:solidFill>
                  <a:srgbClr val="FF0000"/>
                </a:solidFill>
                <a:latin typeface="Segoe UI Symbol" panose="020B0502040204020203" pitchFamily="34" charset="0"/>
                <a:ea typeface="標楷體" panose="03000509000000000000" pitchFamily="65" charset="-120"/>
                <a:cs typeface="Segoe UI Symbol" panose="020B0502040204020203" pitchFamily="34" charset="0"/>
              </a:rPr>
              <a:t>♥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en-US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0  &gt;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屈辱。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76737CF-B07C-4B27-AA11-BD0C1BE1933E}"/>
              </a:ext>
            </a:extLst>
          </p:cNvPr>
          <p:cNvSpPr/>
          <p:nvPr/>
        </p:nvSpPr>
        <p:spPr>
          <a:xfrm>
            <a:off x="5889022" y="459986"/>
            <a:ext cx="39934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200" kern="0" spc="150">
                <a:solidFill>
                  <a:srgbClr val="444444"/>
                </a:solidFill>
                <a:highlight>
                  <a:srgbClr val="FFFF00"/>
                </a:highlight>
                <a:ea typeface="標楷體" panose="03000509000000000000" pitchFamily="65" charset="-120"/>
                <a:cs typeface="Times New Roman" panose="02020603050405020304" pitchFamily="18" charset="0"/>
              </a:rPr>
              <a:t>（不告白，不告白）的策略組合便是「納許均衡」</a:t>
            </a:r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29C004-B557-4436-A185-695054CBE29A}"/>
              </a:ext>
            </a:extLst>
          </p:cNvPr>
          <p:cNvSpPr/>
          <p:nvPr/>
        </p:nvSpPr>
        <p:spPr>
          <a:xfrm>
            <a:off x="5725297" y="733926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因為</a:t>
            </a:r>
            <a:r>
              <a:rPr lang="en-US" altLang="zh-TW" sz="1050" kern="0" spc="150" dirty="0">
                <a:solidFill>
                  <a:srgbClr val="FF0000"/>
                </a:solidFill>
                <a:latin typeface="Segoe UI Symbol" panose="020B0502040204020203" pitchFamily="34" charset="0"/>
                <a:ea typeface="標楷體" panose="03000509000000000000" pitchFamily="65" charset="-120"/>
                <a:cs typeface="Segoe UI Symbol" panose="020B0502040204020203" pitchFamily="34" charset="0"/>
              </a:rPr>
              <a:t>♥</a:t>
            </a:r>
            <a:r>
              <a:rPr lang="zh-TW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en-US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，男女雙方其實都喜歡相互告白甚於相互不告白，但又不願意單獨採取行動。</a:t>
            </a:r>
            <a:endParaRPr lang="zh-TW" altLang="en-US" sz="105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7A7EB4-4660-4A67-AFC2-D11DEB367169}"/>
              </a:ext>
            </a:extLst>
          </p:cNvPr>
          <p:cNvSpPr/>
          <p:nvPr/>
        </p:nvSpPr>
        <p:spPr>
          <a:xfrm>
            <a:off x="5585254" y="102244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zh-TW" sz="12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「懦夫賽局」有兩個納許均衡：（不告白，告白）和（告白，不告白）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4985420"/>
      </p:ext>
    </p:extLst>
  </p:cSld>
  <p:clrMapOvr>
    <a:masterClrMapping/>
  </p:clrMapOvr>
  <p:transition spd="slow" advTm="3000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8369D7A-78D8-4A31-9355-D3685C484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3006" y="0"/>
            <a:ext cx="5913485" cy="44341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D1133F8-918C-4970-BC14-9F2385FEF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53756" y="2740143"/>
            <a:ext cx="5913485" cy="4434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03919FB-DC0E-4536-938D-E940054777AB}"/>
              </a:ext>
            </a:extLst>
          </p:cNvPr>
          <p:cNvSpPr/>
          <p:nvPr/>
        </p:nvSpPr>
        <p:spPr>
          <a:xfrm>
            <a:off x="11386092" y="-128018"/>
            <a:ext cx="786674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Introduction: strategic thinking, competition strategy, and game theory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Static game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Best response strategy ＆amp; Nash Equilibrium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Mixed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Dynamic game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Backward induction ＆amp; </a:t>
            </a:r>
            <a:r>
              <a:rPr lang="zh-TW" altLang="en-US" dirty="0">
                <a:solidFill>
                  <a:srgbClr val="FF0000"/>
                </a:solidFill>
              </a:rPr>
              <a:t>Sub-game perfect Nash equilibrium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Repeated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Trigger strategy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Static game with incomplete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Bayesian Nash Equilibrium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The Revelation Principle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Dynamic game with incomplete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Signaling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Adverse selection, screening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in marketing: advertising ＆amp;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Operations: pricing, quality, supply 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in R＆amp;D: Innovation race ＆amp; incentives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in E-Commerce: Online bargaining ＆amp; auctions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D412428-0731-4812-86D3-6ECF48B4E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514"/>
            <a:ext cx="10687050" cy="46672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34F4C22-DA23-402C-A9BB-89E9C4FE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44764"/>
            <a:ext cx="10922271" cy="18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80562"/>
      </p:ext>
    </p:extLst>
  </p:cSld>
  <p:clrMapOvr>
    <a:masterClrMapping/>
  </p:clrMapOvr>
  <p:transition spd="slow" advTm="3000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19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FBCB2855-F316-4AEF-B80F-B6BF03111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" y="1343891"/>
            <a:ext cx="12288486" cy="4328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72A9432-9555-412D-881B-C8D700B70515}"/>
              </a:ext>
            </a:extLst>
          </p:cNvPr>
          <p:cNvSpPr/>
          <p:nvPr/>
        </p:nvSpPr>
        <p:spPr>
          <a:xfrm>
            <a:off x="196219" y="75219"/>
            <a:ext cx="502656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</a:rPr>
              <a:t>Prepare for the presentation or study for the exam?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18947B-798E-4FE0-AA19-7FD96358A19F}"/>
              </a:ext>
            </a:extLst>
          </p:cNvPr>
          <p:cNvSpPr/>
          <p:nvPr/>
        </p:nvSpPr>
        <p:spPr>
          <a:xfrm>
            <a:off x="3635719" y="5999006"/>
            <a:ext cx="3174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Both choose studying the exam</a:t>
            </a:r>
          </a:p>
        </p:txBody>
      </p:sp>
      <p:sp>
        <p:nvSpPr>
          <p:cNvPr id="7" name="圖說文字: 向上箭號 6">
            <a:extLst>
              <a:ext uri="{FF2B5EF4-FFF2-40B4-BE49-F238E27FC236}">
                <a16:creationId xmlns:a16="http://schemas.microsoft.com/office/drawing/2014/main" id="{FA9A43A2-DAF8-4794-9D0D-C385F3441F23}"/>
              </a:ext>
            </a:extLst>
          </p:cNvPr>
          <p:cNvSpPr/>
          <p:nvPr/>
        </p:nvSpPr>
        <p:spPr>
          <a:xfrm>
            <a:off x="296562" y="621220"/>
            <a:ext cx="2487827" cy="1012553"/>
          </a:xfrm>
          <a:prstGeom prst="up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u="sng" dirty="0">
                <a:solidFill>
                  <a:srgbClr val="0070C0"/>
                </a:solidFill>
              </a:rPr>
              <a:t>搭便車</a:t>
            </a:r>
            <a:r>
              <a:rPr lang="en-US" altLang="zh-TW" sz="1200" b="1" u="sng" dirty="0">
                <a:solidFill>
                  <a:srgbClr val="0070C0"/>
                </a:solidFill>
              </a:rPr>
              <a:t>(</a:t>
            </a:r>
            <a:r>
              <a:rPr lang="zh-TW" altLang="en-US" sz="1200" b="1" u="sng" dirty="0">
                <a:solidFill>
                  <a:srgbClr val="0070C0"/>
                </a:solidFill>
              </a:rPr>
              <a:t>僅一次合作</a:t>
            </a:r>
            <a:r>
              <a:rPr lang="en-US" altLang="zh-TW" sz="1200" b="1" u="sng" dirty="0">
                <a:solidFill>
                  <a:srgbClr val="0070C0"/>
                </a:solidFill>
              </a:rPr>
              <a:t>)</a:t>
            </a:r>
          </a:p>
          <a:p>
            <a:pPr algn="ctr"/>
            <a:r>
              <a:rPr lang="zh-TW" altLang="en-US" sz="1200" dirty="0">
                <a:solidFill>
                  <a:srgbClr val="0070C0"/>
                </a:solidFill>
              </a:rPr>
              <a:t>書不能別人念</a:t>
            </a:r>
            <a:r>
              <a:rPr lang="en-US" altLang="zh-TW" sz="1200" dirty="0">
                <a:solidFill>
                  <a:srgbClr val="0070C0"/>
                </a:solidFill>
              </a:rPr>
              <a:t>, </a:t>
            </a:r>
            <a:r>
              <a:rPr lang="zh-TW" altLang="en-US" sz="1200" dirty="0">
                <a:solidFill>
                  <a:srgbClr val="0070C0"/>
                </a:solidFill>
              </a:rPr>
              <a:t>所以選擇念書</a:t>
            </a:r>
            <a:endParaRPr lang="en-US" altLang="zh-TW" sz="1200" dirty="0">
              <a:solidFill>
                <a:srgbClr val="0070C0"/>
              </a:solidFill>
            </a:endParaRPr>
          </a:p>
          <a:p>
            <a:pPr algn="ctr"/>
            <a:r>
              <a:rPr lang="zh-TW" altLang="en-US" sz="1200" dirty="0">
                <a:solidFill>
                  <a:srgbClr val="0070C0"/>
                </a:solidFill>
              </a:rPr>
              <a:t>賭看看</a:t>
            </a:r>
            <a:r>
              <a:rPr lang="en-US" altLang="zh-TW" sz="1200" dirty="0">
                <a:solidFill>
                  <a:srgbClr val="0070C0"/>
                </a:solidFill>
              </a:rPr>
              <a:t>,</a:t>
            </a:r>
            <a:r>
              <a:rPr lang="zh-TW" altLang="en-US" sz="1200" dirty="0">
                <a:solidFill>
                  <a:srgbClr val="0070C0"/>
                </a:solidFill>
              </a:rPr>
              <a:t>預期別人會準備簡報</a:t>
            </a:r>
          </a:p>
        </p:txBody>
      </p:sp>
    </p:spTree>
    <p:extLst>
      <p:ext uri="{BB962C8B-B14F-4D97-AF65-F5344CB8AC3E}">
        <p14:creationId xmlns:p14="http://schemas.microsoft.com/office/powerpoint/2010/main" val="70141513"/>
      </p:ext>
    </p:extLst>
  </p:cSld>
  <p:clrMapOvr>
    <a:masterClrMapping/>
  </p:clrMapOvr>
  <p:transition spd="slow" advTm="3000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3988611" y="3442806"/>
            <a:ext cx="5539322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3297415" y="3382429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告白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不告白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3980662" y="3521616"/>
            <a:ext cx="547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/</a:t>
            </a:r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囚徒困境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53361" y="430728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情侶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約會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2917153" y="3562178"/>
            <a:ext cx="147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9473358" y="1198356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9457378" y="203104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9457378" y="278426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defRPr>
            </a:lvl1pPr>
          </a:lstStyle>
          <a:p>
            <a:r>
              <a:rPr lang="zh-TW" altLang="en-US" dirty="0"/>
              <a:t>玉瑛</a:t>
            </a:r>
            <a:endParaRPr lang="zh-CN" altLang="en-US" dirty="0"/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9478186" y="349689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9486330" y="428595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027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20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972CF6-1F19-41E3-9C59-CC43D9CAD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96" y="312114"/>
            <a:ext cx="10913303" cy="63495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5465E1B-A1A2-41D6-811D-DE8E19F9F569}"/>
              </a:ext>
            </a:extLst>
          </p:cNvPr>
          <p:cNvSpPr/>
          <p:nvPr/>
        </p:nvSpPr>
        <p:spPr>
          <a:xfrm>
            <a:off x="294274" y="312114"/>
            <a:ext cx="246028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/>
              <a:t>The Prisoner’s Dilemma 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79D0C7-69D5-47DD-B495-8EEB4351698F}"/>
              </a:ext>
            </a:extLst>
          </p:cNvPr>
          <p:cNvSpPr/>
          <p:nvPr/>
        </p:nvSpPr>
        <p:spPr>
          <a:xfrm>
            <a:off x="294274" y="814171"/>
            <a:ext cx="265207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/>
              <a:t>Strictly dominant strategy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1567458"/>
      </p:ext>
    </p:extLst>
  </p:cSld>
  <p:clrMapOvr>
    <a:masterClrMapping/>
  </p:clrMapOvr>
  <p:transition spd="slow" advTm="3000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21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D5B479-A640-4A04-8CFA-162B92667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5" y="228659"/>
            <a:ext cx="11093896" cy="621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28674"/>
      </p:ext>
    </p:extLst>
  </p:cSld>
  <p:clrMapOvr>
    <a:masterClrMapping/>
  </p:clrMapOvr>
  <p:transition spd="slow" advTm="3000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22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7DDAF182-8C59-412F-895E-76333BC32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9" y="122836"/>
            <a:ext cx="10572533" cy="653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80641"/>
      </p:ext>
    </p:extLst>
  </p:cSld>
  <p:clrMapOvr>
    <a:masterClrMapping/>
  </p:clrMapOvr>
  <p:transition spd="slow" advTm="3000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23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B267813-9996-42A6-AA76-7D1AA9C6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50" y="455957"/>
            <a:ext cx="9140776" cy="62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11729"/>
      </p:ext>
    </p:extLst>
  </p:cSld>
  <p:clrMapOvr>
    <a:masterClrMapping/>
  </p:clrMapOvr>
  <p:transition spd="slow" advTm="3000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24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30D6BC2-5D41-43BA-B126-5E3502650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558" y="0"/>
            <a:ext cx="5256584" cy="65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89635"/>
      </p:ext>
    </p:extLst>
  </p:cSld>
  <p:clrMapOvr>
    <a:masterClrMapping/>
  </p:clrMapOvr>
  <p:transition spd="slow" advTm="3000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F83B8DB-4F73-4537-A84E-2AC63E6E6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425"/>
            <a:ext cx="10818648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8776"/>
      </p:ext>
    </p:extLst>
  </p:cSld>
  <p:clrMapOvr>
    <a:masterClrMapping/>
  </p:clrMapOvr>
  <p:transition spd="slow" advTm="3000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4">
            <a:extLst>
              <a:ext uri="{FF2B5EF4-FFF2-40B4-BE49-F238E27FC236}">
                <a16:creationId xmlns:a16="http://schemas.microsoft.com/office/drawing/2014/main" id="{DF038102-1A75-4EC5-B40F-B8FA8FEF2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9" y="222160"/>
            <a:ext cx="11283291" cy="636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20895"/>
      </p:ext>
    </p:extLst>
  </p:cSld>
  <p:clrMapOvr>
    <a:masterClrMapping/>
  </p:clrMapOvr>
  <p:transition spd="slow" advTm="3000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4">
            <a:extLst>
              <a:ext uri="{FF2B5EF4-FFF2-40B4-BE49-F238E27FC236}">
                <a16:creationId xmlns:a16="http://schemas.microsoft.com/office/drawing/2014/main" id="{FDD0BAE7-434A-4EC7-84AC-7918EE9B7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6" y="122441"/>
            <a:ext cx="11762787" cy="661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26292"/>
      </p:ext>
    </p:extLst>
  </p:cSld>
  <p:clrMapOvr>
    <a:masterClrMapping/>
  </p:clrMapOvr>
  <p:transition spd="slow" advTm="3000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28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3988611" y="3442806"/>
            <a:ext cx="5539322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3297415" y="3382429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告白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不告白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3980662" y="3521616"/>
            <a:ext cx="547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/</a:t>
            </a:r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囚徒困境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53361" y="430728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情侶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約會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2917153" y="3562178"/>
            <a:ext cx="147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9473358" y="1198356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9457378" y="203104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9457378" y="278426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defRPr>
            </a:lvl1pPr>
          </a:lstStyle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玉瑛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9478186" y="349689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9486330" y="428595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753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3988611" y="3442806"/>
            <a:ext cx="5539322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3297415" y="3382429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破府沉舟</a:t>
            </a:r>
          </a:p>
          <a:p>
            <a:pPr algn="ctr"/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4273976" y="3573994"/>
            <a:ext cx="547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</a:t>
            </a:r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闕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53361" y="430728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2917153" y="3562178"/>
            <a:ext cx="147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13793567" y="1080460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13963117" y="175388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13793567" y="252984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defRPr>
            </a:lvl1pPr>
          </a:lstStyle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玉瑛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13963117" y="333359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13963117" y="4192420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297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4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大綱</a:t>
            </a:r>
            <a:endParaRPr lang="zh-TW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  <a:cs typeface="+mn-cs"/>
            </a:endParaRPr>
          </a:p>
        </p:txBody>
      </p:sp>
      <p:sp>
        <p:nvSpPr>
          <p:cNvPr id="160" name="任意多边形 31">
            <a:extLst>
              <a:ext uri="{FF2B5EF4-FFF2-40B4-BE49-F238E27FC236}">
                <a16:creationId xmlns:a16="http://schemas.microsoft.com/office/drawing/2014/main" id="{80C4ECB0-198F-4EA8-970B-7A9255E0B175}"/>
              </a:ext>
            </a:extLst>
          </p:cNvPr>
          <p:cNvSpPr/>
          <p:nvPr/>
        </p:nvSpPr>
        <p:spPr>
          <a:xfrm>
            <a:off x="3596847" y="2261414"/>
            <a:ext cx="4998306" cy="2553070"/>
          </a:xfrm>
          <a:custGeom>
            <a:avLst/>
            <a:gdLst>
              <a:gd name="connsiteX0" fmla="*/ 2499153 w 4998306"/>
              <a:gd name="connsiteY0" fmla="*/ 0 h 2553070"/>
              <a:gd name="connsiteX1" fmla="*/ 4998306 w 4998306"/>
              <a:gd name="connsiteY1" fmla="*/ 2499153 h 2553070"/>
              <a:gd name="connsiteX2" fmla="*/ 4995583 w 4998306"/>
              <a:gd name="connsiteY2" fmla="*/ 2553070 h 2553070"/>
              <a:gd name="connsiteX3" fmla="*/ 4831507 w 4998306"/>
              <a:gd name="connsiteY3" fmla="*/ 2553070 h 2553070"/>
              <a:gd name="connsiteX4" fmla="*/ 4834230 w 4998306"/>
              <a:gd name="connsiteY4" fmla="*/ 2499152 h 2553070"/>
              <a:gd name="connsiteX5" fmla="*/ 2495117 w 4998306"/>
              <a:gd name="connsiteY5" fmla="*/ 160039 h 2553070"/>
              <a:gd name="connsiteX6" fmla="*/ 156004 w 4998306"/>
              <a:gd name="connsiteY6" fmla="*/ 2499152 h 2553070"/>
              <a:gd name="connsiteX7" fmla="*/ 158727 w 4998306"/>
              <a:gd name="connsiteY7" fmla="*/ 2553070 h 2553070"/>
              <a:gd name="connsiteX8" fmla="*/ 2723 w 4998306"/>
              <a:gd name="connsiteY8" fmla="*/ 2553070 h 2553070"/>
              <a:gd name="connsiteX9" fmla="*/ 0 w 4998306"/>
              <a:gd name="connsiteY9" fmla="*/ 2499153 h 2553070"/>
              <a:gd name="connsiteX10" fmla="*/ 2499153 w 4998306"/>
              <a:gd name="connsiteY10" fmla="*/ 0 h 255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8306" h="2553070">
                <a:moveTo>
                  <a:pt x="2499153" y="0"/>
                </a:moveTo>
                <a:cubicBezTo>
                  <a:pt x="3879397" y="0"/>
                  <a:pt x="4998306" y="1118909"/>
                  <a:pt x="4998306" y="2499153"/>
                </a:cubicBezTo>
                <a:lnTo>
                  <a:pt x="4995583" y="2553070"/>
                </a:lnTo>
                <a:lnTo>
                  <a:pt x="4831507" y="2553070"/>
                </a:lnTo>
                <a:lnTo>
                  <a:pt x="4834230" y="2499152"/>
                </a:lnTo>
                <a:cubicBezTo>
                  <a:pt x="4834230" y="1207296"/>
                  <a:pt x="3786973" y="160039"/>
                  <a:pt x="2495117" y="160039"/>
                </a:cubicBezTo>
                <a:cubicBezTo>
                  <a:pt x="1203261" y="160039"/>
                  <a:pt x="156004" y="1207296"/>
                  <a:pt x="156004" y="2499152"/>
                </a:cubicBezTo>
                <a:lnTo>
                  <a:pt x="158727" y="2553070"/>
                </a:lnTo>
                <a:lnTo>
                  <a:pt x="2723" y="2553070"/>
                </a:lnTo>
                <a:lnTo>
                  <a:pt x="0" y="2499153"/>
                </a:lnTo>
                <a:cubicBezTo>
                  <a:pt x="0" y="1118909"/>
                  <a:pt x="1118909" y="0"/>
                  <a:pt x="2499153" y="0"/>
                </a:cubicBezTo>
                <a:close/>
              </a:path>
            </a:pathLst>
          </a:custGeom>
          <a:gradFill>
            <a:gsLst>
              <a:gs pos="92000">
                <a:srgbClr val="663A77"/>
              </a:gs>
              <a:gs pos="78000">
                <a:srgbClr val="FFD597"/>
              </a:gs>
              <a:gs pos="69000">
                <a:srgbClr val="FFD597"/>
              </a:gs>
              <a:gs pos="21000">
                <a:srgbClr val="E87071"/>
              </a:gs>
              <a:gs pos="19000">
                <a:srgbClr val="01ACBE"/>
              </a:gs>
            </a:gsLst>
            <a:lin ang="0" scaled="0"/>
          </a:gradFill>
          <a:ln>
            <a:noFill/>
          </a:ln>
          <a:effectLst>
            <a:innerShdw blurRad="508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2" name="组合 28">
            <a:extLst>
              <a:ext uri="{FF2B5EF4-FFF2-40B4-BE49-F238E27FC236}">
                <a16:creationId xmlns:a16="http://schemas.microsoft.com/office/drawing/2014/main" id="{B4C65C4E-C10E-45D2-A568-13B6D5EC2513}"/>
              </a:ext>
            </a:extLst>
          </p:cNvPr>
          <p:cNvGrpSpPr/>
          <p:nvPr/>
        </p:nvGrpSpPr>
        <p:grpSpPr>
          <a:xfrm>
            <a:off x="3492983" y="4123036"/>
            <a:ext cx="964235" cy="1418629"/>
            <a:chOff x="3492983" y="3722986"/>
            <a:chExt cx="964235" cy="1418629"/>
          </a:xfrm>
        </p:grpSpPr>
        <p:grpSp>
          <p:nvGrpSpPr>
            <p:cNvPr id="164" name="组合 25">
              <a:extLst>
                <a:ext uri="{FF2B5EF4-FFF2-40B4-BE49-F238E27FC236}">
                  <a16:creationId xmlns:a16="http://schemas.microsoft.com/office/drawing/2014/main" id="{859FB044-1EA6-46FE-92BE-86BBD5D0932B}"/>
                </a:ext>
              </a:extLst>
            </p:cNvPr>
            <p:cNvGrpSpPr/>
            <p:nvPr/>
          </p:nvGrpSpPr>
          <p:grpSpPr>
            <a:xfrm>
              <a:off x="3492983" y="3722986"/>
              <a:ext cx="964235" cy="1418629"/>
              <a:chOff x="2993266" y="1723328"/>
              <a:chExt cx="1411736" cy="2077014"/>
            </a:xfrm>
          </p:grpSpPr>
          <p:sp>
            <p:nvSpPr>
              <p:cNvPr id="176" name="圆角矩形 7">
                <a:extLst>
                  <a:ext uri="{FF2B5EF4-FFF2-40B4-BE49-F238E27FC236}">
                    <a16:creationId xmlns:a16="http://schemas.microsoft.com/office/drawing/2014/main" id="{92A4DA46-BAA8-478E-8E25-A1E8599C8E7E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80" name="椭圆 5">
                <a:extLst>
                  <a:ext uri="{FF2B5EF4-FFF2-40B4-BE49-F238E27FC236}">
                    <a16:creationId xmlns:a16="http://schemas.microsoft.com/office/drawing/2014/main" id="{8CC32007-400D-4BEA-BD7C-CFEA3BF9E1C3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81" name="圆角矩形 6">
                <a:extLst>
                  <a:ext uri="{FF2B5EF4-FFF2-40B4-BE49-F238E27FC236}">
                    <a16:creationId xmlns:a16="http://schemas.microsoft.com/office/drawing/2014/main" id="{E57268CA-22D7-4074-A443-0DAE9178D870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82" name="椭圆 4">
                <a:extLst>
                  <a:ext uri="{FF2B5EF4-FFF2-40B4-BE49-F238E27FC236}">
                    <a16:creationId xmlns:a16="http://schemas.microsoft.com/office/drawing/2014/main" id="{466133D9-2394-4B55-8DE3-ED6E69CBADE4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165" name="Group 4">
              <a:extLst>
                <a:ext uri="{FF2B5EF4-FFF2-40B4-BE49-F238E27FC236}">
                  <a16:creationId xmlns:a16="http://schemas.microsoft.com/office/drawing/2014/main" id="{63955CDE-8D51-4B64-A300-0E7C9BC7C3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88936" y="4017697"/>
              <a:ext cx="242633" cy="288127"/>
              <a:chOff x="1776" y="1775"/>
              <a:chExt cx="64" cy="76"/>
            </a:xfrm>
            <a:solidFill>
              <a:srgbClr val="E87071"/>
            </a:solidFill>
            <a:effectLst/>
          </p:grpSpPr>
          <p:sp>
            <p:nvSpPr>
              <p:cNvPr id="166" name="Freeform 5">
                <a:extLst>
                  <a:ext uri="{FF2B5EF4-FFF2-40B4-BE49-F238E27FC236}">
                    <a16:creationId xmlns:a16="http://schemas.microsoft.com/office/drawing/2014/main" id="{D8D99989-6A7E-4D70-953F-EA17CDC82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" y="1779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D67BC3BA-AC54-4EC4-B571-CAABE1120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1810"/>
                <a:ext cx="64" cy="41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72" name="Freeform 7">
                <a:extLst>
                  <a:ext uri="{FF2B5EF4-FFF2-40B4-BE49-F238E27FC236}">
                    <a16:creationId xmlns:a16="http://schemas.microsoft.com/office/drawing/2014/main" id="{AEA3C4FA-69AA-4F79-9D86-EB08DC8B6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" y="1775"/>
                <a:ext cx="29" cy="28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75" name="Freeform 8">
                <a:extLst>
                  <a:ext uri="{FF2B5EF4-FFF2-40B4-BE49-F238E27FC236}">
                    <a16:creationId xmlns:a16="http://schemas.microsoft.com/office/drawing/2014/main" id="{2B9483EE-CE0D-4E39-9955-8FB18415C5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1807"/>
                <a:ext cx="64" cy="42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184" name="组合 37">
            <a:extLst>
              <a:ext uri="{FF2B5EF4-FFF2-40B4-BE49-F238E27FC236}">
                <a16:creationId xmlns:a16="http://schemas.microsoft.com/office/drawing/2014/main" id="{D819C267-2502-47CD-BCEF-01C468F5A16D}"/>
              </a:ext>
            </a:extLst>
          </p:cNvPr>
          <p:cNvGrpSpPr/>
          <p:nvPr/>
        </p:nvGrpSpPr>
        <p:grpSpPr>
          <a:xfrm>
            <a:off x="5766283" y="1849736"/>
            <a:ext cx="964235" cy="1418629"/>
            <a:chOff x="2993266" y="1723328"/>
            <a:chExt cx="1411736" cy="2077014"/>
          </a:xfrm>
        </p:grpSpPr>
        <p:sp>
          <p:nvSpPr>
            <p:cNvPr id="191" name="圆角矩形 38">
              <a:extLst>
                <a:ext uri="{FF2B5EF4-FFF2-40B4-BE49-F238E27FC236}">
                  <a16:creationId xmlns:a16="http://schemas.microsoft.com/office/drawing/2014/main" id="{E78E8FEF-FF9D-451D-811B-FA434E3734DC}"/>
                </a:ext>
              </a:extLst>
            </p:cNvPr>
            <p:cNvSpPr/>
            <p:nvPr/>
          </p:nvSpPr>
          <p:spPr>
            <a:xfrm rot="2700000">
              <a:off x="2800568" y="2195908"/>
              <a:ext cx="2077014" cy="11318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2" name="椭圆 39">
              <a:extLst>
                <a:ext uri="{FF2B5EF4-FFF2-40B4-BE49-F238E27FC236}">
                  <a16:creationId xmlns:a16="http://schemas.microsoft.com/office/drawing/2014/main" id="{3D95241C-2131-4E3D-AA20-BE8CED3094DA}"/>
                </a:ext>
              </a:extLst>
            </p:cNvPr>
            <p:cNvSpPr/>
            <p:nvPr/>
          </p:nvSpPr>
          <p:spPr>
            <a:xfrm>
              <a:off x="2993266" y="1901066"/>
              <a:ext cx="947668" cy="94766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3" name="圆角矩形 40">
              <a:extLst>
                <a:ext uri="{FF2B5EF4-FFF2-40B4-BE49-F238E27FC236}">
                  <a16:creationId xmlns:a16="http://schemas.microsoft.com/office/drawing/2014/main" id="{6C00835F-8A0C-4EFD-870F-BE87E48C860D}"/>
                </a:ext>
              </a:extLst>
            </p:cNvPr>
            <p:cNvSpPr/>
            <p:nvPr/>
          </p:nvSpPr>
          <p:spPr>
            <a:xfrm rot="2700000">
              <a:off x="2918202" y="2295926"/>
              <a:ext cx="1827603" cy="9024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4" name="椭圆 41">
              <a:extLst>
                <a:ext uri="{FF2B5EF4-FFF2-40B4-BE49-F238E27FC236}">
                  <a16:creationId xmlns:a16="http://schemas.microsoft.com/office/drawing/2014/main" id="{74535209-6EE7-4CFB-B43D-7A8D45043C45}"/>
                </a:ext>
              </a:extLst>
            </p:cNvPr>
            <p:cNvSpPr/>
            <p:nvPr/>
          </p:nvSpPr>
          <p:spPr>
            <a:xfrm>
              <a:off x="3086100" y="19939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65100" dist="76200" dir="2700000" sx="97000" sy="97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6" name="组合 47">
            <a:extLst>
              <a:ext uri="{FF2B5EF4-FFF2-40B4-BE49-F238E27FC236}">
                <a16:creationId xmlns:a16="http://schemas.microsoft.com/office/drawing/2014/main" id="{D5934795-3F96-4138-9E7A-558E9B1E3E91}"/>
              </a:ext>
            </a:extLst>
          </p:cNvPr>
          <p:cNvGrpSpPr/>
          <p:nvPr/>
        </p:nvGrpSpPr>
        <p:grpSpPr>
          <a:xfrm>
            <a:off x="8039582" y="4123036"/>
            <a:ext cx="964235" cy="1418629"/>
            <a:chOff x="2993266" y="1723328"/>
            <a:chExt cx="1411736" cy="2077014"/>
          </a:xfrm>
        </p:grpSpPr>
        <p:sp>
          <p:nvSpPr>
            <p:cNvPr id="200" name="圆角矩形 48">
              <a:extLst>
                <a:ext uri="{FF2B5EF4-FFF2-40B4-BE49-F238E27FC236}">
                  <a16:creationId xmlns:a16="http://schemas.microsoft.com/office/drawing/2014/main" id="{106AF4F1-9EFD-494D-A3AF-C586CB9B7990}"/>
                </a:ext>
              </a:extLst>
            </p:cNvPr>
            <p:cNvSpPr/>
            <p:nvPr/>
          </p:nvSpPr>
          <p:spPr>
            <a:xfrm rot="2700000">
              <a:off x="2800568" y="2195908"/>
              <a:ext cx="2077014" cy="11318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1" name="椭圆 49">
              <a:extLst>
                <a:ext uri="{FF2B5EF4-FFF2-40B4-BE49-F238E27FC236}">
                  <a16:creationId xmlns:a16="http://schemas.microsoft.com/office/drawing/2014/main" id="{1B85AEB3-16B7-4403-8E36-276DAA659338}"/>
                </a:ext>
              </a:extLst>
            </p:cNvPr>
            <p:cNvSpPr/>
            <p:nvPr/>
          </p:nvSpPr>
          <p:spPr>
            <a:xfrm>
              <a:off x="2993266" y="1901066"/>
              <a:ext cx="947668" cy="94766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2" name="圆角矩形 50">
              <a:extLst>
                <a:ext uri="{FF2B5EF4-FFF2-40B4-BE49-F238E27FC236}">
                  <a16:creationId xmlns:a16="http://schemas.microsoft.com/office/drawing/2014/main" id="{E2771E21-F6B2-4A78-9383-AAC967B90472}"/>
                </a:ext>
              </a:extLst>
            </p:cNvPr>
            <p:cNvSpPr/>
            <p:nvPr/>
          </p:nvSpPr>
          <p:spPr>
            <a:xfrm rot="2700000">
              <a:off x="2918202" y="2295926"/>
              <a:ext cx="1827603" cy="9024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3" name="椭圆 51">
              <a:extLst>
                <a:ext uri="{FF2B5EF4-FFF2-40B4-BE49-F238E27FC236}">
                  <a16:creationId xmlns:a16="http://schemas.microsoft.com/office/drawing/2014/main" id="{793C250F-F70B-4470-8775-8DEF5D4AAC53}"/>
                </a:ext>
              </a:extLst>
            </p:cNvPr>
            <p:cNvSpPr/>
            <p:nvPr/>
          </p:nvSpPr>
          <p:spPr>
            <a:xfrm>
              <a:off x="3086100" y="19939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65100" dist="76200" dir="2700000" sx="97000" sy="97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5" name="组合 32">
            <a:extLst>
              <a:ext uri="{FF2B5EF4-FFF2-40B4-BE49-F238E27FC236}">
                <a16:creationId xmlns:a16="http://schemas.microsoft.com/office/drawing/2014/main" id="{263FBE58-36CA-42EA-914C-A7A52A189F84}"/>
              </a:ext>
            </a:extLst>
          </p:cNvPr>
          <p:cNvGrpSpPr/>
          <p:nvPr/>
        </p:nvGrpSpPr>
        <p:grpSpPr>
          <a:xfrm>
            <a:off x="4158817" y="2515570"/>
            <a:ext cx="964235" cy="1418629"/>
            <a:chOff x="2993266" y="1723328"/>
            <a:chExt cx="1411736" cy="2077014"/>
          </a:xfrm>
        </p:grpSpPr>
        <p:sp>
          <p:nvSpPr>
            <p:cNvPr id="211" name="圆角矩形 33">
              <a:extLst>
                <a:ext uri="{FF2B5EF4-FFF2-40B4-BE49-F238E27FC236}">
                  <a16:creationId xmlns:a16="http://schemas.microsoft.com/office/drawing/2014/main" id="{25D09D85-3939-4CC2-994A-D719F6467E15}"/>
                </a:ext>
              </a:extLst>
            </p:cNvPr>
            <p:cNvSpPr/>
            <p:nvPr/>
          </p:nvSpPr>
          <p:spPr>
            <a:xfrm rot="2700000">
              <a:off x="2800568" y="2195908"/>
              <a:ext cx="2077014" cy="11318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2" name="椭圆 34">
              <a:extLst>
                <a:ext uri="{FF2B5EF4-FFF2-40B4-BE49-F238E27FC236}">
                  <a16:creationId xmlns:a16="http://schemas.microsoft.com/office/drawing/2014/main" id="{C9E8B0B7-EB87-4FFF-8FFD-F8CB2D7DF663}"/>
                </a:ext>
              </a:extLst>
            </p:cNvPr>
            <p:cNvSpPr/>
            <p:nvPr/>
          </p:nvSpPr>
          <p:spPr>
            <a:xfrm>
              <a:off x="2993266" y="1901066"/>
              <a:ext cx="947668" cy="94766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3" name="圆角矩形 35">
              <a:extLst>
                <a:ext uri="{FF2B5EF4-FFF2-40B4-BE49-F238E27FC236}">
                  <a16:creationId xmlns:a16="http://schemas.microsoft.com/office/drawing/2014/main" id="{1CDC0BE7-2A2D-4A88-B9C6-24233EE4AEFD}"/>
                </a:ext>
              </a:extLst>
            </p:cNvPr>
            <p:cNvSpPr/>
            <p:nvPr/>
          </p:nvSpPr>
          <p:spPr>
            <a:xfrm rot="2700000">
              <a:off x="2918202" y="2295926"/>
              <a:ext cx="1827603" cy="9024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4" name="椭圆 36">
              <a:extLst>
                <a:ext uri="{FF2B5EF4-FFF2-40B4-BE49-F238E27FC236}">
                  <a16:creationId xmlns:a16="http://schemas.microsoft.com/office/drawing/2014/main" id="{2820179D-6F38-42B4-8907-3773BC48A24B}"/>
                </a:ext>
              </a:extLst>
            </p:cNvPr>
            <p:cNvSpPr/>
            <p:nvPr/>
          </p:nvSpPr>
          <p:spPr>
            <a:xfrm>
              <a:off x="3086100" y="19939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65100" dist="76200" dir="2700000" sx="97000" sy="97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5" name="组合 30">
            <a:extLst>
              <a:ext uri="{FF2B5EF4-FFF2-40B4-BE49-F238E27FC236}">
                <a16:creationId xmlns:a16="http://schemas.microsoft.com/office/drawing/2014/main" id="{46D96D0E-50B5-45FB-BEDB-BD3901F8398C}"/>
              </a:ext>
            </a:extLst>
          </p:cNvPr>
          <p:cNvGrpSpPr/>
          <p:nvPr/>
        </p:nvGrpSpPr>
        <p:grpSpPr>
          <a:xfrm>
            <a:off x="7373748" y="2515570"/>
            <a:ext cx="964235" cy="1418629"/>
            <a:chOff x="7373748" y="2115520"/>
            <a:chExt cx="964235" cy="1418629"/>
          </a:xfrm>
        </p:grpSpPr>
        <p:grpSp>
          <p:nvGrpSpPr>
            <p:cNvPr id="216" name="组合 42">
              <a:extLst>
                <a:ext uri="{FF2B5EF4-FFF2-40B4-BE49-F238E27FC236}">
                  <a16:creationId xmlns:a16="http://schemas.microsoft.com/office/drawing/2014/main" id="{8DAE7075-6783-4FD4-9E9D-50F27DF95FE7}"/>
                </a:ext>
              </a:extLst>
            </p:cNvPr>
            <p:cNvGrpSpPr/>
            <p:nvPr/>
          </p:nvGrpSpPr>
          <p:grpSpPr>
            <a:xfrm>
              <a:off x="7373748" y="2115520"/>
              <a:ext cx="964235" cy="1418629"/>
              <a:chOff x="2993266" y="1723328"/>
              <a:chExt cx="1411736" cy="2077014"/>
            </a:xfrm>
          </p:grpSpPr>
          <p:sp>
            <p:nvSpPr>
              <p:cNvPr id="221" name="圆角矩形 43">
                <a:extLst>
                  <a:ext uri="{FF2B5EF4-FFF2-40B4-BE49-F238E27FC236}">
                    <a16:creationId xmlns:a16="http://schemas.microsoft.com/office/drawing/2014/main" id="{9ACBF6D5-0536-4274-AA4F-A85C9B63BAF3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2" name="椭圆 44">
                <a:extLst>
                  <a:ext uri="{FF2B5EF4-FFF2-40B4-BE49-F238E27FC236}">
                    <a16:creationId xmlns:a16="http://schemas.microsoft.com/office/drawing/2014/main" id="{BB1CC75E-ED21-4F64-B232-0082482395EF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3" name="圆角矩形 45">
                <a:extLst>
                  <a:ext uri="{FF2B5EF4-FFF2-40B4-BE49-F238E27FC236}">
                    <a16:creationId xmlns:a16="http://schemas.microsoft.com/office/drawing/2014/main" id="{FC10EE18-F47A-4FFC-93AE-D9422DAC0EFD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4" name="椭圆 46">
                <a:extLst>
                  <a:ext uri="{FF2B5EF4-FFF2-40B4-BE49-F238E27FC236}">
                    <a16:creationId xmlns:a16="http://schemas.microsoft.com/office/drawing/2014/main" id="{1F0F094B-4557-4B5A-99DC-FC68A9FBCDE4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7" name="Group 62">
              <a:extLst>
                <a:ext uri="{FF2B5EF4-FFF2-40B4-BE49-F238E27FC236}">
                  <a16:creationId xmlns:a16="http://schemas.microsoft.com/office/drawing/2014/main" id="{49B8E709-97A3-479C-B849-06970B4010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541315" y="2436381"/>
              <a:ext cx="295528" cy="235965"/>
              <a:chOff x="3775" y="2110"/>
              <a:chExt cx="129" cy="103"/>
            </a:xfrm>
            <a:solidFill>
              <a:srgbClr val="663A77"/>
            </a:solidFill>
            <a:effectLst/>
          </p:grpSpPr>
          <p:sp>
            <p:nvSpPr>
              <p:cNvPr id="218" name="Freeform 63">
                <a:extLst>
                  <a:ext uri="{FF2B5EF4-FFF2-40B4-BE49-F238E27FC236}">
                    <a16:creationId xmlns:a16="http://schemas.microsoft.com/office/drawing/2014/main" id="{800BAAB7-C1A8-47C2-AAA0-31A3BDBFF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" y="2177"/>
                <a:ext cx="40" cy="36"/>
              </a:xfrm>
              <a:custGeom>
                <a:avLst/>
                <a:gdLst>
                  <a:gd name="T0" fmla="*/ 5 w 16"/>
                  <a:gd name="T1" fmla="*/ 0 h 14"/>
                  <a:gd name="T2" fmla="*/ 0 w 16"/>
                  <a:gd name="T3" fmla="*/ 4 h 14"/>
                  <a:gd name="T4" fmla="*/ 10 w 16"/>
                  <a:gd name="T5" fmla="*/ 14 h 14"/>
                  <a:gd name="T6" fmla="*/ 16 w 16"/>
                  <a:gd name="T7" fmla="*/ 9 h 14"/>
                  <a:gd name="T8" fmla="*/ 5 w 1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5" y="0"/>
                    </a:moveTo>
                    <a:cubicBezTo>
                      <a:pt x="1" y="3"/>
                      <a:pt x="0" y="4"/>
                      <a:pt x="0" y="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3" y="11"/>
                      <a:pt x="16" y="9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9" name="Freeform 64">
                <a:extLst>
                  <a:ext uri="{FF2B5EF4-FFF2-40B4-BE49-F238E27FC236}">
                    <a16:creationId xmlns:a16="http://schemas.microsoft.com/office/drawing/2014/main" id="{2A8A109A-E8A3-4083-AF5D-735DCEAFF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2156"/>
                <a:ext cx="109" cy="41"/>
              </a:xfrm>
              <a:custGeom>
                <a:avLst/>
                <a:gdLst>
                  <a:gd name="T0" fmla="*/ 37 w 44"/>
                  <a:gd name="T1" fmla="*/ 4 h 16"/>
                  <a:gd name="T2" fmla="*/ 29 w 44"/>
                  <a:gd name="T3" fmla="*/ 9 h 16"/>
                  <a:gd name="T4" fmla="*/ 18 w 44"/>
                  <a:gd name="T5" fmla="*/ 8 h 16"/>
                  <a:gd name="T6" fmla="*/ 25 w 44"/>
                  <a:gd name="T7" fmla="*/ 7 h 16"/>
                  <a:gd name="T8" fmla="*/ 31 w 44"/>
                  <a:gd name="T9" fmla="*/ 2 h 16"/>
                  <a:gd name="T10" fmla="*/ 20 w 44"/>
                  <a:gd name="T11" fmla="*/ 2 h 16"/>
                  <a:gd name="T12" fmla="*/ 9 w 44"/>
                  <a:gd name="T13" fmla="*/ 2 h 16"/>
                  <a:gd name="T14" fmla="*/ 0 w 44"/>
                  <a:gd name="T15" fmla="*/ 7 h 16"/>
                  <a:gd name="T16" fmla="*/ 9 w 44"/>
                  <a:gd name="T17" fmla="*/ 16 h 16"/>
                  <a:gd name="T18" fmla="*/ 13 w 44"/>
                  <a:gd name="T19" fmla="*/ 14 h 16"/>
                  <a:gd name="T20" fmla="*/ 29 w 44"/>
                  <a:gd name="T21" fmla="*/ 14 h 16"/>
                  <a:gd name="T22" fmla="*/ 44 w 44"/>
                  <a:gd name="T23" fmla="*/ 2 h 16"/>
                  <a:gd name="T24" fmla="*/ 37 w 44"/>
                  <a:gd name="T2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16">
                    <a:moveTo>
                      <a:pt x="37" y="4"/>
                    </a:moveTo>
                    <a:cubicBezTo>
                      <a:pt x="34" y="7"/>
                      <a:pt x="32" y="8"/>
                      <a:pt x="29" y="9"/>
                    </a:cubicBezTo>
                    <a:cubicBezTo>
                      <a:pt x="24" y="10"/>
                      <a:pt x="19" y="9"/>
                      <a:pt x="18" y="8"/>
                    </a:cubicBezTo>
                    <a:cubicBezTo>
                      <a:pt x="15" y="6"/>
                      <a:pt x="18" y="7"/>
                      <a:pt x="25" y="7"/>
                    </a:cubicBezTo>
                    <a:cubicBezTo>
                      <a:pt x="32" y="6"/>
                      <a:pt x="31" y="2"/>
                      <a:pt x="31" y="2"/>
                    </a:cubicBezTo>
                    <a:cubicBezTo>
                      <a:pt x="29" y="2"/>
                      <a:pt x="27" y="2"/>
                      <a:pt x="20" y="2"/>
                    </a:cubicBezTo>
                    <a:cubicBezTo>
                      <a:pt x="17" y="2"/>
                      <a:pt x="12" y="1"/>
                      <a:pt x="9" y="2"/>
                    </a:cubicBezTo>
                    <a:cubicBezTo>
                      <a:pt x="6" y="2"/>
                      <a:pt x="4" y="5"/>
                      <a:pt x="0" y="7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5"/>
                      <a:pt x="12" y="14"/>
                      <a:pt x="13" y="14"/>
                    </a:cubicBezTo>
                    <a:cubicBezTo>
                      <a:pt x="16" y="14"/>
                      <a:pt x="23" y="15"/>
                      <a:pt x="29" y="14"/>
                    </a:cubicBezTo>
                    <a:cubicBezTo>
                      <a:pt x="40" y="9"/>
                      <a:pt x="44" y="2"/>
                      <a:pt x="44" y="2"/>
                    </a:cubicBezTo>
                    <a:cubicBezTo>
                      <a:pt x="44" y="2"/>
                      <a:pt x="41" y="0"/>
                      <a:pt x="3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0" name="Freeform 65">
                <a:extLst>
                  <a:ext uri="{FF2B5EF4-FFF2-40B4-BE49-F238E27FC236}">
                    <a16:creationId xmlns:a16="http://schemas.microsoft.com/office/drawing/2014/main" id="{93C18C55-2908-45F2-B9A5-07826AD97A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0" y="2110"/>
                <a:ext cx="94" cy="41"/>
              </a:xfrm>
              <a:custGeom>
                <a:avLst/>
                <a:gdLst>
                  <a:gd name="T0" fmla="*/ 38 w 38"/>
                  <a:gd name="T1" fmla="*/ 0 h 16"/>
                  <a:gd name="T2" fmla="*/ 34 w 38"/>
                  <a:gd name="T3" fmla="*/ 0 h 16"/>
                  <a:gd name="T4" fmla="*/ 34 w 38"/>
                  <a:gd name="T5" fmla="*/ 6 h 16"/>
                  <a:gd name="T6" fmla="*/ 32 w 38"/>
                  <a:gd name="T7" fmla="*/ 6 h 16"/>
                  <a:gd name="T8" fmla="*/ 32 w 38"/>
                  <a:gd name="T9" fmla="*/ 0 h 16"/>
                  <a:gd name="T10" fmla="*/ 28 w 38"/>
                  <a:gd name="T11" fmla="*/ 0 h 16"/>
                  <a:gd name="T12" fmla="*/ 28 w 38"/>
                  <a:gd name="T13" fmla="*/ 6 h 16"/>
                  <a:gd name="T14" fmla="*/ 12 w 38"/>
                  <a:gd name="T15" fmla="*/ 6 h 16"/>
                  <a:gd name="T16" fmla="*/ 12 w 38"/>
                  <a:gd name="T17" fmla="*/ 3 h 16"/>
                  <a:gd name="T18" fmla="*/ 12 w 38"/>
                  <a:gd name="T19" fmla="*/ 1 h 16"/>
                  <a:gd name="T20" fmla="*/ 11 w 38"/>
                  <a:gd name="T21" fmla="*/ 0 h 16"/>
                  <a:gd name="T22" fmla="*/ 9 w 38"/>
                  <a:gd name="T23" fmla="*/ 0 h 16"/>
                  <a:gd name="T24" fmla="*/ 3 w 38"/>
                  <a:gd name="T25" fmla="*/ 0 h 16"/>
                  <a:gd name="T26" fmla="*/ 1 w 38"/>
                  <a:gd name="T27" fmla="*/ 0 h 16"/>
                  <a:gd name="T28" fmla="*/ 0 w 38"/>
                  <a:gd name="T29" fmla="*/ 2 h 16"/>
                  <a:gd name="T30" fmla="*/ 0 w 38"/>
                  <a:gd name="T31" fmla="*/ 3 h 16"/>
                  <a:gd name="T32" fmla="*/ 0 w 38"/>
                  <a:gd name="T33" fmla="*/ 13 h 16"/>
                  <a:gd name="T34" fmla="*/ 0 w 38"/>
                  <a:gd name="T35" fmla="*/ 15 h 16"/>
                  <a:gd name="T36" fmla="*/ 2 w 38"/>
                  <a:gd name="T37" fmla="*/ 16 h 16"/>
                  <a:gd name="T38" fmla="*/ 3 w 38"/>
                  <a:gd name="T39" fmla="*/ 16 h 16"/>
                  <a:gd name="T40" fmla="*/ 9 w 38"/>
                  <a:gd name="T41" fmla="*/ 16 h 16"/>
                  <a:gd name="T42" fmla="*/ 11 w 38"/>
                  <a:gd name="T43" fmla="*/ 16 h 16"/>
                  <a:gd name="T44" fmla="*/ 12 w 38"/>
                  <a:gd name="T45" fmla="*/ 14 h 16"/>
                  <a:gd name="T46" fmla="*/ 12 w 38"/>
                  <a:gd name="T47" fmla="*/ 13 h 16"/>
                  <a:gd name="T48" fmla="*/ 12 w 38"/>
                  <a:gd name="T49" fmla="*/ 10 h 16"/>
                  <a:gd name="T50" fmla="*/ 38 w 38"/>
                  <a:gd name="T51" fmla="*/ 10 h 16"/>
                  <a:gd name="T52" fmla="*/ 38 w 38"/>
                  <a:gd name="T53" fmla="*/ 0 h 16"/>
                  <a:gd name="T54" fmla="*/ 3 w 38"/>
                  <a:gd name="T55" fmla="*/ 3 h 16"/>
                  <a:gd name="T56" fmla="*/ 9 w 38"/>
                  <a:gd name="T57" fmla="*/ 3 h 16"/>
                  <a:gd name="T58" fmla="*/ 9 w 38"/>
                  <a:gd name="T59" fmla="*/ 13 h 16"/>
                  <a:gd name="T60" fmla="*/ 3 w 38"/>
                  <a:gd name="T61" fmla="*/ 13 h 16"/>
                  <a:gd name="T62" fmla="*/ 3 w 38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" h="16">
                    <a:moveTo>
                      <a:pt x="38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2" y="1"/>
                      <a:pt x="11" y="0"/>
                      <a:pt x="11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1" y="15"/>
                      <a:pt x="1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5"/>
                      <a:pt x="12" y="15"/>
                      <a:pt x="12" y="14"/>
                    </a:cubicBezTo>
                    <a:cubicBezTo>
                      <a:pt x="12" y="14"/>
                      <a:pt x="12" y="13"/>
                      <a:pt x="12" y="13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38" y="10"/>
                      <a:pt x="38" y="10"/>
                      <a:pt x="38" y="10"/>
                    </a:cubicBezTo>
                    <a:lnTo>
                      <a:pt x="38" y="0"/>
                    </a:lnTo>
                    <a:close/>
                    <a:moveTo>
                      <a:pt x="3" y="3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3" y="13"/>
                      <a:pt x="3" y="13"/>
                      <a:pt x="3" y="13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25" name="组合 3">
            <a:extLst>
              <a:ext uri="{FF2B5EF4-FFF2-40B4-BE49-F238E27FC236}">
                <a16:creationId xmlns:a16="http://schemas.microsoft.com/office/drawing/2014/main" id="{F1AC6EF1-F090-461C-BE38-C8761FEE5EB2}"/>
              </a:ext>
            </a:extLst>
          </p:cNvPr>
          <p:cNvGrpSpPr/>
          <p:nvPr/>
        </p:nvGrpSpPr>
        <p:grpSpPr>
          <a:xfrm>
            <a:off x="4344188" y="3134495"/>
            <a:ext cx="3503625" cy="3643549"/>
            <a:chOff x="4344188" y="2734445"/>
            <a:chExt cx="3503625" cy="3643549"/>
          </a:xfrm>
        </p:grpSpPr>
        <p:grpSp>
          <p:nvGrpSpPr>
            <p:cNvPr id="226" name="组合 8">
              <a:extLst>
                <a:ext uri="{FF2B5EF4-FFF2-40B4-BE49-F238E27FC236}">
                  <a16:creationId xmlns:a16="http://schemas.microsoft.com/office/drawing/2014/main" id="{FB79C602-049D-49F6-A069-704FE74C8405}"/>
                </a:ext>
              </a:extLst>
            </p:cNvPr>
            <p:cNvGrpSpPr/>
            <p:nvPr/>
          </p:nvGrpSpPr>
          <p:grpSpPr>
            <a:xfrm>
              <a:off x="5089121" y="2734445"/>
              <a:ext cx="2013758" cy="3215014"/>
              <a:chOff x="2628900" y="0"/>
              <a:chExt cx="3924300" cy="6265240"/>
            </a:xfrm>
          </p:grpSpPr>
          <p:sp>
            <p:nvSpPr>
              <p:cNvPr id="228" name="圆角矩形 9">
                <a:extLst>
                  <a:ext uri="{FF2B5EF4-FFF2-40B4-BE49-F238E27FC236}">
                    <a16:creationId xmlns:a16="http://schemas.microsoft.com/office/drawing/2014/main" id="{10F1E086-4DDA-45CA-B9A9-59CEFF7FE0C4}"/>
                  </a:ext>
                </a:extLst>
              </p:cNvPr>
              <p:cNvSpPr/>
              <p:nvPr/>
            </p:nvSpPr>
            <p:spPr>
              <a:xfrm>
                <a:off x="4210045" y="6028873"/>
                <a:ext cx="762006" cy="217714"/>
              </a:xfrm>
              <a:prstGeom prst="roundRect">
                <a:avLst/>
              </a:prstGeom>
              <a:gradFill>
                <a:gsLst>
                  <a:gs pos="53000">
                    <a:schemeClr val="bg1">
                      <a:lumMod val="75000"/>
                    </a:schemeClr>
                  </a:gs>
                  <a:gs pos="100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9" name="任意多边形 10">
                <a:extLst>
                  <a:ext uri="{FF2B5EF4-FFF2-40B4-BE49-F238E27FC236}">
                    <a16:creationId xmlns:a16="http://schemas.microsoft.com/office/drawing/2014/main" id="{C5BE4B4C-2013-4023-8A58-EBCAD514F9E3}"/>
                  </a:ext>
                </a:extLst>
              </p:cNvPr>
              <p:cNvSpPr/>
              <p:nvPr/>
            </p:nvSpPr>
            <p:spPr>
              <a:xfrm rot="18900000">
                <a:off x="3939602" y="4936160"/>
                <a:ext cx="1302892" cy="1329080"/>
              </a:xfrm>
              <a:custGeom>
                <a:avLst/>
                <a:gdLst>
                  <a:gd name="connsiteX0" fmla="*/ 221518 w 1329080"/>
                  <a:gd name="connsiteY0" fmla="*/ 0 h 1329080"/>
                  <a:gd name="connsiteX1" fmla="*/ 1329080 w 1329080"/>
                  <a:gd name="connsiteY1" fmla="*/ 1107563 h 1329080"/>
                  <a:gd name="connsiteX2" fmla="*/ 1107563 w 1329080"/>
                  <a:gd name="connsiteY2" fmla="*/ 1329080 h 1329080"/>
                  <a:gd name="connsiteX3" fmla="*/ 543947 w 1329080"/>
                  <a:gd name="connsiteY3" fmla="*/ 1329080 h 1329080"/>
                  <a:gd name="connsiteX4" fmla="*/ 0 w 1329080"/>
                  <a:gd name="connsiteY4" fmla="*/ 785133 h 1329080"/>
                  <a:gd name="connsiteX5" fmla="*/ 0 w 1329080"/>
                  <a:gd name="connsiteY5" fmla="*/ 221518 h 1329080"/>
                  <a:gd name="connsiteX6" fmla="*/ 221518 w 1329080"/>
                  <a:gd name="connsiteY6" fmla="*/ 0 h 132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29080" h="1329080">
                    <a:moveTo>
                      <a:pt x="221518" y="0"/>
                    </a:moveTo>
                    <a:lnTo>
                      <a:pt x="1329080" y="1107563"/>
                    </a:lnTo>
                    <a:cubicBezTo>
                      <a:pt x="1329080" y="1229903"/>
                      <a:pt x="1229903" y="1329080"/>
                      <a:pt x="1107563" y="1329080"/>
                    </a:cubicBezTo>
                    <a:lnTo>
                      <a:pt x="543947" y="1329080"/>
                    </a:lnTo>
                    <a:lnTo>
                      <a:pt x="0" y="785133"/>
                    </a:lnTo>
                    <a:lnTo>
                      <a:pt x="0" y="221518"/>
                    </a:lnTo>
                    <a:cubicBezTo>
                      <a:pt x="0" y="99177"/>
                      <a:pt x="99177" y="0"/>
                      <a:pt x="221518" y="0"/>
                    </a:cubicBezTo>
                    <a:close/>
                  </a:path>
                </a:pathLst>
              </a:custGeom>
              <a:gradFill>
                <a:gsLst>
                  <a:gs pos="48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  <a:alpha val="82000"/>
                    </a:schemeClr>
                  </a:gs>
                  <a:gs pos="300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0" name="任意多边形 11">
                <a:extLst>
                  <a:ext uri="{FF2B5EF4-FFF2-40B4-BE49-F238E27FC236}">
                    <a16:creationId xmlns:a16="http://schemas.microsoft.com/office/drawing/2014/main" id="{372D6DAA-718A-446D-9115-FA5795C3239B}"/>
                  </a:ext>
                </a:extLst>
              </p:cNvPr>
              <p:cNvSpPr/>
              <p:nvPr/>
            </p:nvSpPr>
            <p:spPr>
              <a:xfrm>
                <a:off x="3748087" y="4667248"/>
                <a:ext cx="1685925" cy="933452"/>
              </a:xfrm>
              <a:custGeom>
                <a:avLst/>
                <a:gdLst>
                  <a:gd name="connsiteX0" fmla="*/ 0 w 1685925"/>
                  <a:gd name="connsiteY0" fmla="*/ 0 h 933452"/>
                  <a:gd name="connsiteX1" fmla="*/ 1685925 w 1685925"/>
                  <a:gd name="connsiteY1" fmla="*/ 0 h 933452"/>
                  <a:gd name="connsiteX2" fmla="*/ 1685925 w 1685925"/>
                  <a:gd name="connsiteY2" fmla="*/ 933452 h 933452"/>
                  <a:gd name="connsiteX3" fmla="*/ 0 w 1685925"/>
                  <a:gd name="connsiteY3" fmla="*/ 933452 h 933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5925" h="933452">
                    <a:moveTo>
                      <a:pt x="0" y="0"/>
                    </a:moveTo>
                    <a:lnTo>
                      <a:pt x="1685925" y="0"/>
                    </a:lnTo>
                    <a:lnTo>
                      <a:pt x="1685925" y="933452"/>
                    </a:lnTo>
                    <a:lnTo>
                      <a:pt x="0" y="933452"/>
                    </a:lnTo>
                    <a:close/>
                  </a:path>
                </a:pathLst>
              </a:custGeom>
              <a:gradFill>
                <a:gsLst>
                  <a:gs pos="88000">
                    <a:schemeClr val="bg1">
                      <a:lumMod val="75000"/>
                    </a:schemeClr>
                  </a:gs>
                  <a:gs pos="51000">
                    <a:schemeClr val="bg1">
                      <a:lumMod val="65000"/>
                    </a:schemeClr>
                  </a:gs>
                  <a:gs pos="64000">
                    <a:schemeClr val="bg1">
                      <a:lumMod val="85000"/>
                    </a:schemeClr>
                  </a:gs>
                  <a:gs pos="76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  <a:gs pos="3000">
                    <a:schemeClr val="bg1">
                      <a:lumMod val="65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1" name="圆角矩形 12">
                <a:extLst>
                  <a:ext uri="{FF2B5EF4-FFF2-40B4-BE49-F238E27FC236}">
                    <a16:creationId xmlns:a16="http://schemas.microsoft.com/office/drawing/2014/main" id="{A6606395-D29A-4418-B002-7A61F559D509}"/>
                  </a:ext>
                </a:extLst>
              </p:cNvPr>
              <p:cNvSpPr/>
              <p:nvPr/>
            </p:nvSpPr>
            <p:spPr>
              <a:xfrm rot="-300000">
                <a:off x="3745777" y="5473848"/>
                <a:ext cx="1674823" cy="82848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2" name="圆角矩形 13">
                <a:extLst>
                  <a:ext uri="{FF2B5EF4-FFF2-40B4-BE49-F238E27FC236}">
                    <a16:creationId xmlns:a16="http://schemas.microsoft.com/office/drawing/2014/main" id="{E8935CE4-EB0A-4DC1-8FDB-B5B9A36D4895}"/>
                  </a:ext>
                </a:extLst>
              </p:cNvPr>
              <p:cNvSpPr/>
              <p:nvPr/>
            </p:nvSpPr>
            <p:spPr>
              <a:xfrm rot="-300000">
                <a:off x="3745777" y="5003011"/>
                <a:ext cx="1674823" cy="78828"/>
              </a:xfrm>
              <a:prstGeom prst="roundRect">
                <a:avLst>
                  <a:gd name="adj" fmla="val 18590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3" name="圆角矩形 14">
                <a:extLst>
                  <a:ext uri="{FF2B5EF4-FFF2-40B4-BE49-F238E27FC236}">
                    <a16:creationId xmlns:a16="http://schemas.microsoft.com/office/drawing/2014/main" id="{C9263ACA-E863-4FE5-82CF-84A311AFFAAB}"/>
                  </a:ext>
                </a:extLst>
              </p:cNvPr>
              <p:cNvSpPr/>
              <p:nvPr/>
            </p:nvSpPr>
            <p:spPr>
              <a:xfrm rot="-300000">
                <a:off x="3745777" y="5169689"/>
                <a:ext cx="1674823" cy="78828"/>
              </a:xfrm>
              <a:prstGeom prst="roundRect">
                <a:avLst>
                  <a:gd name="adj" fmla="val 1062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4" name="圆角矩形 15">
                <a:extLst>
                  <a:ext uri="{FF2B5EF4-FFF2-40B4-BE49-F238E27FC236}">
                    <a16:creationId xmlns:a16="http://schemas.microsoft.com/office/drawing/2014/main" id="{6875D8E2-5919-4D2A-BA23-FE4D69489868}"/>
                  </a:ext>
                </a:extLst>
              </p:cNvPr>
              <p:cNvSpPr/>
              <p:nvPr/>
            </p:nvSpPr>
            <p:spPr>
              <a:xfrm rot="-300000">
                <a:off x="3745777" y="5338507"/>
                <a:ext cx="1674823" cy="78828"/>
              </a:xfrm>
              <a:prstGeom prst="roundRect">
                <a:avLst>
                  <a:gd name="adj" fmla="val 14265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5" name="任意多边形 16">
                <a:extLst>
                  <a:ext uri="{FF2B5EF4-FFF2-40B4-BE49-F238E27FC236}">
                    <a16:creationId xmlns:a16="http://schemas.microsoft.com/office/drawing/2014/main" id="{B5B7B07B-9CC7-4C38-8CEB-1E30EDA252D8}"/>
                  </a:ext>
                </a:extLst>
              </p:cNvPr>
              <p:cNvSpPr/>
              <p:nvPr/>
            </p:nvSpPr>
            <p:spPr>
              <a:xfrm>
                <a:off x="2628900" y="0"/>
                <a:ext cx="3924300" cy="4667248"/>
              </a:xfrm>
              <a:custGeom>
                <a:avLst/>
                <a:gdLst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769902 w 3924300"/>
                  <a:gd name="connsiteY3" fmla="*/ 2726328 h 4667248"/>
                  <a:gd name="connsiteX4" fmla="*/ 3802289 w 3924300"/>
                  <a:gd name="connsiteY4" fmla="*/ 2740482 h 4667248"/>
                  <a:gd name="connsiteX5" fmla="*/ 3076575 w 3924300"/>
                  <a:gd name="connsiteY5" fmla="*/ 4362442 h 4667248"/>
                  <a:gd name="connsiteX6" fmla="*/ 2771769 w 3924300"/>
                  <a:gd name="connsiteY6" fmla="*/ 4667248 h 4667248"/>
                  <a:gd name="connsiteX7" fmla="*/ 1152531 w 3924300"/>
                  <a:gd name="connsiteY7" fmla="*/ 4667248 h 4667248"/>
                  <a:gd name="connsiteX8" fmla="*/ 847725 w 3924300"/>
                  <a:gd name="connsiteY8" fmla="*/ 4362442 h 4667248"/>
                  <a:gd name="connsiteX9" fmla="*/ 165554 w 3924300"/>
                  <a:gd name="connsiteY9" fmla="*/ 2765883 h 4667248"/>
                  <a:gd name="connsiteX10" fmla="*/ 172070 w 3924300"/>
                  <a:gd name="connsiteY10" fmla="*/ 2763013 h 4667248"/>
                  <a:gd name="connsiteX11" fmla="*/ 154196 w 3924300"/>
                  <a:gd name="connsiteY11" fmla="*/ 2725908 h 4667248"/>
                  <a:gd name="connsiteX12" fmla="*/ 0 w 3924300"/>
                  <a:gd name="connsiteY12" fmla="*/ 1962150 h 4667248"/>
                  <a:gd name="connsiteX13" fmla="*/ 1962150 w 3924300"/>
                  <a:gd name="connsiteY13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802289 w 3924300"/>
                  <a:gd name="connsiteY3" fmla="*/ 2740482 h 4667248"/>
                  <a:gd name="connsiteX4" fmla="*/ 3076575 w 3924300"/>
                  <a:gd name="connsiteY4" fmla="*/ 4362442 h 4667248"/>
                  <a:gd name="connsiteX5" fmla="*/ 2771769 w 3924300"/>
                  <a:gd name="connsiteY5" fmla="*/ 4667248 h 4667248"/>
                  <a:gd name="connsiteX6" fmla="*/ 1152531 w 3924300"/>
                  <a:gd name="connsiteY6" fmla="*/ 4667248 h 4667248"/>
                  <a:gd name="connsiteX7" fmla="*/ 847725 w 3924300"/>
                  <a:gd name="connsiteY7" fmla="*/ 4362442 h 4667248"/>
                  <a:gd name="connsiteX8" fmla="*/ 165554 w 3924300"/>
                  <a:gd name="connsiteY8" fmla="*/ 2765883 h 4667248"/>
                  <a:gd name="connsiteX9" fmla="*/ 172070 w 3924300"/>
                  <a:gd name="connsiteY9" fmla="*/ 2763013 h 4667248"/>
                  <a:gd name="connsiteX10" fmla="*/ 154196 w 3924300"/>
                  <a:gd name="connsiteY10" fmla="*/ 2725908 h 4667248"/>
                  <a:gd name="connsiteX11" fmla="*/ 0 w 3924300"/>
                  <a:gd name="connsiteY11" fmla="*/ 1962150 h 4667248"/>
                  <a:gd name="connsiteX12" fmla="*/ 1962150 w 3924300"/>
                  <a:gd name="connsiteY12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076575 w 3924300"/>
                  <a:gd name="connsiteY3" fmla="*/ 4362442 h 4667248"/>
                  <a:gd name="connsiteX4" fmla="*/ 2771769 w 3924300"/>
                  <a:gd name="connsiteY4" fmla="*/ 4667248 h 4667248"/>
                  <a:gd name="connsiteX5" fmla="*/ 1152531 w 3924300"/>
                  <a:gd name="connsiteY5" fmla="*/ 4667248 h 4667248"/>
                  <a:gd name="connsiteX6" fmla="*/ 847725 w 3924300"/>
                  <a:gd name="connsiteY6" fmla="*/ 4362442 h 4667248"/>
                  <a:gd name="connsiteX7" fmla="*/ 165554 w 3924300"/>
                  <a:gd name="connsiteY7" fmla="*/ 2765883 h 4667248"/>
                  <a:gd name="connsiteX8" fmla="*/ 172070 w 3924300"/>
                  <a:gd name="connsiteY8" fmla="*/ 2763013 h 4667248"/>
                  <a:gd name="connsiteX9" fmla="*/ 154196 w 3924300"/>
                  <a:gd name="connsiteY9" fmla="*/ 2725908 h 4667248"/>
                  <a:gd name="connsiteX10" fmla="*/ 0 w 3924300"/>
                  <a:gd name="connsiteY10" fmla="*/ 1962150 h 4667248"/>
                  <a:gd name="connsiteX11" fmla="*/ 1962150 w 3924300"/>
                  <a:gd name="connsiteY11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076575 w 3924300"/>
                  <a:gd name="connsiteY3" fmla="*/ 4362442 h 4667248"/>
                  <a:gd name="connsiteX4" fmla="*/ 2771769 w 3924300"/>
                  <a:gd name="connsiteY4" fmla="*/ 4667248 h 4667248"/>
                  <a:gd name="connsiteX5" fmla="*/ 1152531 w 3924300"/>
                  <a:gd name="connsiteY5" fmla="*/ 4667248 h 4667248"/>
                  <a:gd name="connsiteX6" fmla="*/ 847725 w 3924300"/>
                  <a:gd name="connsiteY6" fmla="*/ 4362442 h 4667248"/>
                  <a:gd name="connsiteX7" fmla="*/ 165554 w 3924300"/>
                  <a:gd name="connsiteY7" fmla="*/ 2765883 h 4667248"/>
                  <a:gd name="connsiteX8" fmla="*/ 172070 w 3924300"/>
                  <a:gd name="connsiteY8" fmla="*/ 2763013 h 4667248"/>
                  <a:gd name="connsiteX9" fmla="*/ 154196 w 3924300"/>
                  <a:gd name="connsiteY9" fmla="*/ 2725908 h 4667248"/>
                  <a:gd name="connsiteX10" fmla="*/ 0 w 3924300"/>
                  <a:gd name="connsiteY10" fmla="*/ 1962150 h 4667248"/>
                  <a:gd name="connsiteX11" fmla="*/ 1962150 w 3924300"/>
                  <a:gd name="connsiteY11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076575 w 3924300"/>
                  <a:gd name="connsiteY3" fmla="*/ 4362442 h 4667248"/>
                  <a:gd name="connsiteX4" fmla="*/ 2771769 w 3924300"/>
                  <a:gd name="connsiteY4" fmla="*/ 4667248 h 4667248"/>
                  <a:gd name="connsiteX5" fmla="*/ 1152531 w 3924300"/>
                  <a:gd name="connsiteY5" fmla="*/ 4667248 h 4667248"/>
                  <a:gd name="connsiteX6" fmla="*/ 847725 w 3924300"/>
                  <a:gd name="connsiteY6" fmla="*/ 4362442 h 4667248"/>
                  <a:gd name="connsiteX7" fmla="*/ 165554 w 3924300"/>
                  <a:gd name="connsiteY7" fmla="*/ 2765883 h 4667248"/>
                  <a:gd name="connsiteX8" fmla="*/ 172070 w 3924300"/>
                  <a:gd name="connsiteY8" fmla="*/ 2763013 h 4667248"/>
                  <a:gd name="connsiteX9" fmla="*/ 154196 w 3924300"/>
                  <a:gd name="connsiteY9" fmla="*/ 2725908 h 4667248"/>
                  <a:gd name="connsiteX10" fmla="*/ 0 w 3924300"/>
                  <a:gd name="connsiteY10" fmla="*/ 1962150 h 4667248"/>
                  <a:gd name="connsiteX11" fmla="*/ 1962150 w 3924300"/>
                  <a:gd name="connsiteY11" fmla="*/ 0 h 466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24300" h="4667248">
                    <a:moveTo>
                      <a:pt x="1962150" y="0"/>
                    </a:moveTo>
                    <a:cubicBezTo>
                      <a:pt x="3045816" y="0"/>
                      <a:pt x="3924300" y="878484"/>
                      <a:pt x="3924300" y="1962150"/>
                    </a:cubicBezTo>
                    <a:cubicBezTo>
                      <a:pt x="3924300" y="2233067"/>
                      <a:pt x="3869395" y="2491159"/>
                      <a:pt x="3770105" y="2725908"/>
                    </a:cubicBezTo>
                    <a:cubicBezTo>
                      <a:pt x="3628818" y="3125957"/>
                      <a:pt x="3071514" y="3695985"/>
                      <a:pt x="3076575" y="4362442"/>
                    </a:cubicBezTo>
                    <a:cubicBezTo>
                      <a:pt x="3076575" y="4530782"/>
                      <a:pt x="2940109" y="4667248"/>
                      <a:pt x="2771769" y="4667248"/>
                    </a:cubicBezTo>
                    <a:lnTo>
                      <a:pt x="1152531" y="4667248"/>
                    </a:lnTo>
                    <a:cubicBezTo>
                      <a:pt x="984191" y="4667248"/>
                      <a:pt x="847725" y="4530782"/>
                      <a:pt x="847725" y="4362442"/>
                    </a:cubicBezTo>
                    <a:cubicBezTo>
                      <a:pt x="870101" y="3728807"/>
                      <a:pt x="388106" y="3288393"/>
                      <a:pt x="165554" y="2765883"/>
                    </a:cubicBezTo>
                    <a:lnTo>
                      <a:pt x="172070" y="2763013"/>
                    </a:lnTo>
                    <a:lnTo>
                      <a:pt x="154196" y="2725908"/>
                    </a:lnTo>
                    <a:cubicBezTo>
                      <a:pt x="54905" y="2491159"/>
                      <a:pt x="0" y="2233067"/>
                      <a:pt x="0" y="1962150"/>
                    </a:cubicBezTo>
                    <a:cubicBezTo>
                      <a:pt x="0" y="878484"/>
                      <a:pt x="878484" y="0"/>
                      <a:pt x="1962150" y="0"/>
                    </a:cubicBezTo>
                    <a:close/>
                  </a:path>
                </a:pathLst>
              </a:custGeom>
              <a:gradFill flip="none" rotWithShape="1">
                <a:gsLst>
                  <a:gs pos="82000">
                    <a:schemeClr val="bg1"/>
                  </a:gs>
                  <a:gs pos="0">
                    <a:schemeClr val="bg1">
                      <a:lumMod val="9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6" name="圆角矩形 17">
                <a:extLst>
                  <a:ext uri="{FF2B5EF4-FFF2-40B4-BE49-F238E27FC236}">
                    <a16:creationId xmlns:a16="http://schemas.microsoft.com/office/drawing/2014/main" id="{50B0ECB7-A567-4615-B299-DF3BA5F62BCA}"/>
                  </a:ext>
                </a:extLst>
              </p:cNvPr>
              <p:cNvSpPr/>
              <p:nvPr/>
            </p:nvSpPr>
            <p:spPr>
              <a:xfrm>
                <a:off x="3710114" y="4705817"/>
                <a:ext cx="1788889" cy="3266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1500">
                    <a:schemeClr val="bg1">
                      <a:lumMod val="85000"/>
                    </a:schemeClr>
                  </a:gs>
                  <a:gs pos="300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7" name="圆角矩形 18">
                <a:extLst>
                  <a:ext uri="{FF2B5EF4-FFF2-40B4-BE49-F238E27FC236}">
                    <a16:creationId xmlns:a16="http://schemas.microsoft.com/office/drawing/2014/main" id="{FC403DFF-A420-4534-9722-FBFE1AAE940F}"/>
                  </a:ext>
                </a:extLst>
              </p:cNvPr>
              <p:cNvSpPr/>
              <p:nvPr/>
            </p:nvSpPr>
            <p:spPr>
              <a:xfrm rot="-300000">
                <a:off x="3667323" y="4909975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8" name="圆角矩形 19">
                <a:extLst>
                  <a:ext uri="{FF2B5EF4-FFF2-40B4-BE49-F238E27FC236}">
                    <a16:creationId xmlns:a16="http://schemas.microsoft.com/office/drawing/2014/main" id="{ED281853-C31E-4C25-A468-93525F323078}"/>
                  </a:ext>
                </a:extLst>
              </p:cNvPr>
              <p:cNvSpPr/>
              <p:nvPr/>
            </p:nvSpPr>
            <p:spPr>
              <a:xfrm rot="-300000">
                <a:off x="3667323" y="5070121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9" name="圆角矩形 20">
                <a:extLst>
                  <a:ext uri="{FF2B5EF4-FFF2-40B4-BE49-F238E27FC236}">
                    <a16:creationId xmlns:a16="http://schemas.microsoft.com/office/drawing/2014/main" id="{39090D7D-ACE7-4F0E-BD95-68D3F553A23C}"/>
                  </a:ext>
                </a:extLst>
              </p:cNvPr>
              <p:cNvSpPr/>
              <p:nvPr/>
            </p:nvSpPr>
            <p:spPr>
              <a:xfrm rot="-300000">
                <a:off x="3667323" y="5236799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0" name="圆角矩形 21">
                <a:extLst>
                  <a:ext uri="{FF2B5EF4-FFF2-40B4-BE49-F238E27FC236}">
                    <a16:creationId xmlns:a16="http://schemas.microsoft.com/office/drawing/2014/main" id="{E40DE893-DE95-4048-805B-6FC700AC1042}"/>
                  </a:ext>
                </a:extLst>
              </p:cNvPr>
              <p:cNvSpPr/>
              <p:nvPr/>
            </p:nvSpPr>
            <p:spPr>
              <a:xfrm rot="-300000">
                <a:off x="3667323" y="5405617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1" name="圆角矩形 22">
                <a:extLst>
                  <a:ext uri="{FF2B5EF4-FFF2-40B4-BE49-F238E27FC236}">
                    <a16:creationId xmlns:a16="http://schemas.microsoft.com/office/drawing/2014/main" id="{0D62071D-ACB6-4698-ADDF-A9C84077421C}"/>
                  </a:ext>
                </a:extLst>
              </p:cNvPr>
              <p:cNvSpPr/>
              <p:nvPr/>
            </p:nvSpPr>
            <p:spPr>
              <a:xfrm rot="-300000">
                <a:off x="3667323" y="5540958"/>
                <a:ext cx="1831730" cy="8284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2" name="圆角矩形 23">
                <a:extLst>
                  <a:ext uri="{FF2B5EF4-FFF2-40B4-BE49-F238E27FC236}">
                    <a16:creationId xmlns:a16="http://schemas.microsoft.com/office/drawing/2014/main" id="{EB2202D2-1BC6-4FC6-BBC1-DFC4B0FA3444}"/>
                  </a:ext>
                </a:extLst>
              </p:cNvPr>
              <p:cNvSpPr/>
              <p:nvPr/>
            </p:nvSpPr>
            <p:spPr>
              <a:xfrm>
                <a:off x="4009769" y="5933116"/>
                <a:ext cx="1178588" cy="35135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3" name="圆角矩形 24">
                <a:extLst>
                  <a:ext uri="{FF2B5EF4-FFF2-40B4-BE49-F238E27FC236}">
                    <a16:creationId xmlns:a16="http://schemas.microsoft.com/office/drawing/2014/main" id="{E073EBBF-494B-4DC4-A721-F30856C3EA8C}"/>
                  </a:ext>
                </a:extLst>
              </p:cNvPr>
              <p:cNvSpPr/>
              <p:nvPr/>
            </p:nvSpPr>
            <p:spPr>
              <a:xfrm>
                <a:off x="4201536" y="6135966"/>
                <a:ext cx="776005" cy="16227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7" name="椭圆 26">
              <a:extLst>
                <a:ext uri="{FF2B5EF4-FFF2-40B4-BE49-F238E27FC236}">
                  <a16:creationId xmlns:a16="http://schemas.microsoft.com/office/drawing/2014/main" id="{FFCC23C1-B3C8-4557-9E54-A87E23E43E51}"/>
                </a:ext>
              </a:extLst>
            </p:cNvPr>
            <p:cNvSpPr/>
            <p:nvPr/>
          </p:nvSpPr>
          <p:spPr>
            <a:xfrm>
              <a:off x="4344188" y="6004661"/>
              <a:ext cx="3503625" cy="37333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25000"/>
                  </a:schemeClr>
                </a:gs>
                <a:gs pos="100000">
                  <a:srgbClr val="EFEFE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5" name="文本框 79">
            <a:extLst>
              <a:ext uri="{FF2B5EF4-FFF2-40B4-BE49-F238E27FC236}">
                <a16:creationId xmlns:a16="http://schemas.microsoft.com/office/drawing/2014/main" id="{E90795F1-B20A-4C74-A6E5-CF384B58EDDD}"/>
              </a:ext>
            </a:extLst>
          </p:cNvPr>
          <p:cNvSpPr txBox="1"/>
          <p:nvPr/>
        </p:nvSpPr>
        <p:spPr>
          <a:xfrm>
            <a:off x="968452" y="4257606"/>
            <a:ext cx="2374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破</a:t>
            </a:r>
            <a:r>
              <a:rPr lang="zh-TW" altLang="en-US" sz="3200" dirty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府沉</a:t>
            </a:r>
            <a:r>
              <a:rPr lang="zh-TW" altLang="en-US" sz="3200" dirty="0" smtClean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舟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48" name="文本框 82">
            <a:extLst>
              <a:ext uri="{FF2B5EF4-FFF2-40B4-BE49-F238E27FC236}">
                <a16:creationId xmlns:a16="http://schemas.microsoft.com/office/drawing/2014/main" id="{6FD9C5AD-E08D-4953-B958-921609657A52}"/>
              </a:ext>
            </a:extLst>
          </p:cNvPr>
          <p:cNvSpPr txBox="1"/>
          <p:nvPr/>
        </p:nvSpPr>
        <p:spPr>
          <a:xfrm>
            <a:off x="2428055" y="2179037"/>
            <a:ext cx="1923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rgbClr val="C0000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斷絕消息</a:t>
            </a:r>
            <a:endParaRPr lang="zh-CN" altLang="en-US" sz="3200" dirty="0">
              <a:solidFill>
                <a:srgbClr val="C0000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51" name="文本框 85">
            <a:extLst>
              <a:ext uri="{FF2B5EF4-FFF2-40B4-BE49-F238E27FC236}">
                <a16:creationId xmlns:a16="http://schemas.microsoft.com/office/drawing/2014/main" id="{FBBC449D-CED1-4162-81D4-5D772C7102F5}"/>
              </a:ext>
            </a:extLst>
          </p:cNvPr>
          <p:cNvSpPr txBox="1"/>
          <p:nvPr/>
        </p:nvSpPr>
        <p:spPr>
          <a:xfrm>
            <a:off x="5267279" y="1422540"/>
            <a:ext cx="3431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6">
                    <a:lumMod val="7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圍師必</a:t>
            </a:r>
            <a:r>
              <a:rPr lang="zh-TW" altLang="en-US" sz="3200" dirty="0" smtClean="0">
                <a:solidFill>
                  <a:schemeClr val="accent6">
                    <a:lumMod val="7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闕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ㄑㄩㄝ</a:t>
            </a:r>
            <a:endParaRPr lang="zh-CN" altLang="en-US" sz="3200" dirty="0">
              <a:solidFill>
                <a:schemeClr val="accent6">
                  <a:lumMod val="7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54" name="文本框 88">
            <a:extLst>
              <a:ext uri="{FF2B5EF4-FFF2-40B4-BE49-F238E27FC236}">
                <a16:creationId xmlns:a16="http://schemas.microsoft.com/office/drawing/2014/main" id="{73B30174-B9C1-466C-9BF4-E7E8485C7EC7}"/>
              </a:ext>
            </a:extLst>
          </p:cNvPr>
          <p:cNvSpPr txBox="1"/>
          <p:nvPr/>
        </p:nvSpPr>
        <p:spPr>
          <a:xfrm>
            <a:off x="9021569" y="4309111"/>
            <a:ext cx="2958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33CC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Q&amp;A</a:t>
            </a:r>
            <a:endParaRPr lang="en-US" altLang="zh-CN" sz="3200" dirty="0">
              <a:solidFill>
                <a:srgbClr val="FF33CC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57" name="文本框 91">
            <a:extLst>
              <a:ext uri="{FF2B5EF4-FFF2-40B4-BE49-F238E27FC236}">
                <a16:creationId xmlns:a16="http://schemas.microsoft.com/office/drawing/2014/main" id="{68C43187-7B92-4B48-8272-B82908D67EF4}"/>
              </a:ext>
            </a:extLst>
          </p:cNvPr>
          <p:cNvSpPr txBox="1"/>
          <p:nvPr/>
        </p:nvSpPr>
        <p:spPr>
          <a:xfrm>
            <a:off x="8310333" y="2214645"/>
            <a:ext cx="241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rgbClr val="663A77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薩</a:t>
            </a:r>
            <a:r>
              <a:rPr lang="zh-TW" altLang="en-US" sz="3200" dirty="0">
                <a:solidFill>
                  <a:srgbClr val="663A77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拉米戰術</a:t>
            </a:r>
            <a:endParaRPr lang="zh-CN" altLang="en-US" sz="3200" dirty="0">
              <a:solidFill>
                <a:srgbClr val="663A77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259" name="组合 53">
            <a:extLst>
              <a:ext uri="{FF2B5EF4-FFF2-40B4-BE49-F238E27FC236}">
                <a16:creationId xmlns:a16="http://schemas.microsoft.com/office/drawing/2014/main" id="{9B5DB40F-A865-4B22-8A7E-0E1389841474}"/>
              </a:ext>
            </a:extLst>
          </p:cNvPr>
          <p:cNvGrpSpPr/>
          <p:nvPr/>
        </p:nvGrpSpPr>
        <p:grpSpPr>
          <a:xfrm>
            <a:off x="5249800" y="3295273"/>
            <a:ext cx="1692399" cy="1675643"/>
            <a:chOff x="5245265" y="2863322"/>
            <a:chExt cx="1538545" cy="1523312"/>
          </a:xfrm>
        </p:grpSpPr>
        <p:grpSp>
          <p:nvGrpSpPr>
            <p:cNvPr id="260" name="Group 35">
              <a:extLst>
                <a:ext uri="{FF2B5EF4-FFF2-40B4-BE49-F238E27FC236}">
                  <a16:creationId xmlns:a16="http://schemas.microsoft.com/office/drawing/2014/main" id="{6FC7A88C-C2F3-4276-ADF2-5A4F9ECE5B2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29506" y="2866005"/>
              <a:ext cx="1431612" cy="1388230"/>
              <a:chOff x="3477" y="1809"/>
              <a:chExt cx="726" cy="704"/>
            </a:xfrm>
            <a:solidFill>
              <a:schemeClr val="bg1">
                <a:lumMod val="85000"/>
                <a:alpha val="76000"/>
              </a:schemeClr>
            </a:solidFill>
          </p:grpSpPr>
          <p:sp>
            <p:nvSpPr>
              <p:cNvPr id="262" name="Freeform 36">
                <a:extLst>
                  <a:ext uri="{FF2B5EF4-FFF2-40B4-BE49-F238E27FC236}">
                    <a16:creationId xmlns:a16="http://schemas.microsoft.com/office/drawing/2014/main" id="{F77D5ED9-9F64-4D83-A485-87E2F6FC5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1833"/>
                <a:ext cx="15" cy="12"/>
              </a:xfrm>
              <a:custGeom>
                <a:avLst/>
                <a:gdLst>
                  <a:gd name="T0" fmla="*/ 5 w 6"/>
                  <a:gd name="T1" fmla="*/ 0 h 5"/>
                  <a:gd name="T2" fmla="*/ 0 w 6"/>
                  <a:gd name="T3" fmla="*/ 0 h 5"/>
                  <a:gd name="T4" fmla="*/ 0 w 6"/>
                  <a:gd name="T5" fmla="*/ 3 h 5"/>
                  <a:gd name="T6" fmla="*/ 0 w 6"/>
                  <a:gd name="T7" fmla="*/ 4 h 5"/>
                  <a:gd name="T8" fmla="*/ 0 w 6"/>
                  <a:gd name="T9" fmla="*/ 5 h 5"/>
                  <a:gd name="T10" fmla="*/ 1 w 6"/>
                  <a:gd name="T11" fmla="*/ 5 h 5"/>
                  <a:gd name="T12" fmla="*/ 5 w 6"/>
                  <a:gd name="T13" fmla="*/ 5 h 5"/>
                  <a:gd name="T14" fmla="*/ 6 w 6"/>
                  <a:gd name="T15" fmla="*/ 5 h 5"/>
                  <a:gd name="T16" fmla="*/ 6 w 6"/>
                  <a:gd name="T17" fmla="*/ 5 h 5"/>
                  <a:gd name="T18" fmla="*/ 6 w 6"/>
                  <a:gd name="T19" fmla="*/ 5 h 5"/>
                  <a:gd name="T20" fmla="*/ 6 w 6"/>
                  <a:gd name="T21" fmla="*/ 4 h 5"/>
                  <a:gd name="T22" fmla="*/ 6 w 6"/>
                  <a:gd name="T23" fmla="*/ 3 h 5"/>
                  <a:gd name="T24" fmla="*/ 6 w 6"/>
                  <a:gd name="T25" fmla="*/ 3 h 5"/>
                  <a:gd name="T26" fmla="*/ 5 w 6"/>
                  <a:gd name="T27" fmla="*/ 2 h 5"/>
                  <a:gd name="T28" fmla="*/ 5 w 6"/>
                  <a:gd name="T29" fmla="*/ 2 h 5"/>
                  <a:gd name="T30" fmla="*/ 5 w 6"/>
                  <a:gd name="T31" fmla="*/ 1 h 5"/>
                  <a:gd name="T32" fmla="*/ 5 w 6"/>
                  <a:gd name="T3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5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3" name="Freeform 37">
                <a:extLst>
                  <a:ext uri="{FF2B5EF4-FFF2-40B4-BE49-F238E27FC236}">
                    <a16:creationId xmlns:a16="http://schemas.microsoft.com/office/drawing/2014/main" id="{8419CC21-CB9A-43C1-BFFF-1F310F6F1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1840"/>
                <a:ext cx="34" cy="33"/>
              </a:xfrm>
              <a:custGeom>
                <a:avLst/>
                <a:gdLst>
                  <a:gd name="T0" fmla="*/ 7 w 14"/>
                  <a:gd name="T1" fmla="*/ 0 h 14"/>
                  <a:gd name="T2" fmla="*/ 6 w 14"/>
                  <a:gd name="T3" fmla="*/ 0 h 14"/>
                  <a:gd name="T4" fmla="*/ 6 w 14"/>
                  <a:gd name="T5" fmla="*/ 1 h 14"/>
                  <a:gd name="T6" fmla="*/ 6 w 14"/>
                  <a:gd name="T7" fmla="*/ 2 h 14"/>
                  <a:gd name="T8" fmla="*/ 6 w 14"/>
                  <a:gd name="T9" fmla="*/ 2 h 14"/>
                  <a:gd name="T10" fmla="*/ 6 w 14"/>
                  <a:gd name="T11" fmla="*/ 2 h 14"/>
                  <a:gd name="T12" fmla="*/ 5 w 14"/>
                  <a:gd name="T13" fmla="*/ 3 h 14"/>
                  <a:gd name="T14" fmla="*/ 5 w 14"/>
                  <a:gd name="T15" fmla="*/ 3 h 14"/>
                  <a:gd name="T16" fmla="*/ 4 w 14"/>
                  <a:gd name="T17" fmla="*/ 3 h 14"/>
                  <a:gd name="T18" fmla="*/ 4 w 14"/>
                  <a:gd name="T19" fmla="*/ 3 h 14"/>
                  <a:gd name="T20" fmla="*/ 3 w 14"/>
                  <a:gd name="T21" fmla="*/ 3 h 14"/>
                  <a:gd name="T22" fmla="*/ 3 w 14"/>
                  <a:gd name="T23" fmla="*/ 4 h 14"/>
                  <a:gd name="T24" fmla="*/ 3 w 14"/>
                  <a:gd name="T25" fmla="*/ 4 h 14"/>
                  <a:gd name="T26" fmla="*/ 3 w 14"/>
                  <a:gd name="T27" fmla="*/ 4 h 14"/>
                  <a:gd name="T28" fmla="*/ 3 w 14"/>
                  <a:gd name="T29" fmla="*/ 4 h 14"/>
                  <a:gd name="T30" fmla="*/ 2 w 14"/>
                  <a:gd name="T31" fmla="*/ 4 h 14"/>
                  <a:gd name="T32" fmla="*/ 1 w 14"/>
                  <a:gd name="T33" fmla="*/ 4 h 14"/>
                  <a:gd name="T34" fmla="*/ 0 w 14"/>
                  <a:gd name="T35" fmla="*/ 5 h 14"/>
                  <a:gd name="T36" fmla="*/ 0 w 14"/>
                  <a:gd name="T37" fmla="*/ 6 h 14"/>
                  <a:gd name="T38" fmla="*/ 0 w 14"/>
                  <a:gd name="T39" fmla="*/ 6 h 14"/>
                  <a:gd name="T40" fmla="*/ 0 w 14"/>
                  <a:gd name="T41" fmla="*/ 9 h 14"/>
                  <a:gd name="T42" fmla="*/ 1 w 14"/>
                  <a:gd name="T43" fmla="*/ 9 h 14"/>
                  <a:gd name="T44" fmla="*/ 1 w 14"/>
                  <a:gd name="T45" fmla="*/ 9 h 14"/>
                  <a:gd name="T46" fmla="*/ 1 w 14"/>
                  <a:gd name="T47" fmla="*/ 9 h 14"/>
                  <a:gd name="T48" fmla="*/ 1 w 14"/>
                  <a:gd name="T49" fmla="*/ 9 h 14"/>
                  <a:gd name="T50" fmla="*/ 1 w 14"/>
                  <a:gd name="T51" fmla="*/ 11 h 14"/>
                  <a:gd name="T52" fmla="*/ 2 w 14"/>
                  <a:gd name="T53" fmla="*/ 11 h 14"/>
                  <a:gd name="T54" fmla="*/ 3 w 14"/>
                  <a:gd name="T55" fmla="*/ 11 h 14"/>
                  <a:gd name="T56" fmla="*/ 3 w 14"/>
                  <a:gd name="T57" fmla="*/ 11 h 14"/>
                  <a:gd name="T58" fmla="*/ 3 w 14"/>
                  <a:gd name="T59" fmla="*/ 11 h 14"/>
                  <a:gd name="T60" fmla="*/ 3 w 14"/>
                  <a:gd name="T61" fmla="*/ 13 h 14"/>
                  <a:gd name="T62" fmla="*/ 5 w 14"/>
                  <a:gd name="T63" fmla="*/ 13 h 14"/>
                  <a:gd name="T64" fmla="*/ 6 w 14"/>
                  <a:gd name="T65" fmla="*/ 14 h 14"/>
                  <a:gd name="T66" fmla="*/ 7 w 14"/>
                  <a:gd name="T67" fmla="*/ 14 h 14"/>
                  <a:gd name="T68" fmla="*/ 9 w 14"/>
                  <a:gd name="T69" fmla="*/ 13 h 14"/>
                  <a:gd name="T70" fmla="*/ 10 w 14"/>
                  <a:gd name="T71" fmla="*/ 13 h 14"/>
                  <a:gd name="T72" fmla="*/ 10 w 14"/>
                  <a:gd name="T73" fmla="*/ 12 h 14"/>
                  <a:gd name="T74" fmla="*/ 11 w 14"/>
                  <a:gd name="T75" fmla="*/ 12 h 14"/>
                  <a:gd name="T76" fmla="*/ 12 w 14"/>
                  <a:gd name="T77" fmla="*/ 12 h 14"/>
                  <a:gd name="T78" fmla="*/ 13 w 14"/>
                  <a:gd name="T79" fmla="*/ 8 h 14"/>
                  <a:gd name="T80" fmla="*/ 13 w 14"/>
                  <a:gd name="T81" fmla="*/ 7 h 14"/>
                  <a:gd name="T82" fmla="*/ 12 w 14"/>
                  <a:gd name="T83" fmla="*/ 5 h 14"/>
                  <a:gd name="T84" fmla="*/ 12 w 14"/>
                  <a:gd name="T85" fmla="*/ 5 h 14"/>
                  <a:gd name="T86" fmla="*/ 12 w 14"/>
                  <a:gd name="T87" fmla="*/ 5 h 14"/>
                  <a:gd name="T88" fmla="*/ 13 w 14"/>
                  <a:gd name="T89" fmla="*/ 4 h 14"/>
                  <a:gd name="T90" fmla="*/ 13 w 14"/>
                  <a:gd name="T91" fmla="*/ 2 h 14"/>
                  <a:gd name="T92" fmla="*/ 13 w 14"/>
                  <a:gd name="T93" fmla="*/ 2 h 14"/>
                  <a:gd name="T94" fmla="*/ 12 w 14"/>
                  <a:gd name="T95" fmla="*/ 2 h 14"/>
                  <a:gd name="T96" fmla="*/ 12 w 14"/>
                  <a:gd name="T97" fmla="*/ 1 h 14"/>
                  <a:gd name="T98" fmla="*/ 11 w 14"/>
                  <a:gd name="T99" fmla="*/ 1 h 14"/>
                  <a:gd name="T100" fmla="*/ 8 w 14"/>
                  <a:gd name="T101" fmla="*/ 0 h 14"/>
                  <a:gd name="T102" fmla="*/ 8 w 14"/>
                  <a:gd name="T103" fmla="*/ 0 h 14"/>
                  <a:gd name="T104" fmla="*/ 7 w 14"/>
                  <a:gd name="T105" fmla="*/ 0 h 14"/>
                  <a:gd name="T106" fmla="*/ 7 w 14"/>
                  <a:gd name="T107" fmla="*/ 0 h 14"/>
                  <a:gd name="T108" fmla="*/ 7 w 14"/>
                  <a:gd name="T10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" h="14">
                    <a:moveTo>
                      <a:pt x="7" y="0"/>
                    </a:moveTo>
                    <a:cubicBezTo>
                      <a:pt x="7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9" y="13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1"/>
                      <a:pt x="14" y="9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2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4" name="Freeform 38">
                <a:extLst>
                  <a:ext uri="{FF2B5EF4-FFF2-40B4-BE49-F238E27FC236}">
                    <a16:creationId xmlns:a16="http://schemas.microsoft.com/office/drawing/2014/main" id="{A128FBF6-65CB-4281-AC7B-EC88C8750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" y="1847"/>
                <a:ext cx="22" cy="19"/>
              </a:xfrm>
              <a:custGeom>
                <a:avLst/>
                <a:gdLst>
                  <a:gd name="T0" fmla="*/ 4 w 9"/>
                  <a:gd name="T1" fmla="*/ 0 h 8"/>
                  <a:gd name="T2" fmla="*/ 0 w 9"/>
                  <a:gd name="T3" fmla="*/ 1 h 8"/>
                  <a:gd name="T4" fmla="*/ 0 w 9"/>
                  <a:gd name="T5" fmla="*/ 2 h 8"/>
                  <a:gd name="T6" fmla="*/ 1 w 9"/>
                  <a:gd name="T7" fmla="*/ 3 h 8"/>
                  <a:gd name="T8" fmla="*/ 2 w 9"/>
                  <a:gd name="T9" fmla="*/ 4 h 8"/>
                  <a:gd name="T10" fmla="*/ 3 w 9"/>
                  <a:gd name="T11" fmla="*/ 5 h 8"/>
                  <a:gd name="T12" fmla="*/ 3 w 9"/>
                  <a:gd name="T13" fmla="*/ 6 h 8"/>
                  <a:gd name="T14" fmla="*/ 4 w 9"/>
                  <a:gd name="T15" fmla="*/ 6 h 8"/>
                  <a:gd name="T16" fmla="*/ 4 w 9"/>
                  <a:gd name="T17" fmla="*/ 6 h 8"/>
                  <a:gd name="T18" fmla="*/ 4 w 9"/>
                  <a:gd name="T19" fmla="*/ 7 h 8"/>
                  <a:gd name="T20" fmla="*/ 4 w 9"/>
                  <a:gd name="T21" fmla="*/ 7 h 8"/>
                  <a:gd name="T22" fmla="*/ 6 w 9"/>
                  <a:gd name="T23" fmla="*/ 7 h 8"/>
                  <a:gd name="T24" fmla="*/ 6 w 9"/>
                  <a:gd name="T25" fmla="*/ 8 h 8"/>
                  <a:gd name="T26" fmla="*/ 9 w 9"/>
                  <a:gd name="T27" fmla="*/ 6 h 8"/>
                  <a:gd name="T28" fmla="*/ 9 w 9"/>
                  <a:gd name="T29" fmla="*/ 3 h 8"/>
                  <a:gd name="T30" fmla="*/ 9 w 9"/>
                  <a:gd name="T31" fmla="*/ 2 h 8"/>
                  <a:gd name="T32" fmla="*/ 9 w 9"/>
                  <a:gd name="T33" fmla="*/ 1 h 8"/>
                  <a:gd name="T34" fmla="*/ 8 w 9"/>
                  <a:gd name="T35" fmla="*/ 1 h 8"/>
                  <a:gd name="T36" fmla="*/ 7 w 9"/>
                  <a:gd name="T37" fmla="*/ 1 h 8"/>
                  <a:gd name="T38" fmla="*/ 7 w 9"/>
                  <a:gd name="T39" fmla="*/ 1 h 8"/>
                  <a:gd name="T40" fmla="*/ 7 w 9"/>
                  <a:gd name="T41" fmla="*/ 1 h 8"/>
                  <a:gd name="T42" fmla="*/ 8 w 9"/>
                  <a:gd name="T43" fmla="*/ 0 h 8"/>
                  <a:gd name="T44" fmla="*/ 7 w 9"/>
                  <a:gd name="T45" fmla="*/ 0 h 8"/>
                  <a:gd name="T46" fmla="*/ 5 w 9"/>
                  <a:gd name="T47" fmla="*/ 0 h 8"/>
                  <a:gd name="T48" fmla="*/ 4 w 9"/>
                  <a:gd name="T4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" h="8">
                    <a:moveTo>
                      <a:pt x="4" y="0"/>
                    </a:moveTo>
                    <a:cubicBezTo>
                      <a:pt x="3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8" y="7"/>
                      <a:pt x="9" y="6"/>
                    </a:cubicBezTo>
                    <a:cubicBezTo>
                      <a:pt x="9" y="5"/>
                      <a:pt x="9" y="4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5" name="Freeform 39">
                <a:extLst>
                  <a:ext uri="{FF2B5EF4-FFF2-40B4-BE49-F238E27FC236}">
                    <a16:creationId xmlns:a16="http://schemas.microsoft.com/office/drawing/2014/main" id="{D56AC645-1A2B-432B-B837-9B8A408A9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" y="1864"/>
                <a:ext cx="22" cy="14"/>
              </a:xfrm>
              <a:custGeom>
                <a:avLst/>
                <a:gdLst>
                  <a:gd name="T0" fmla="*/ 6 w 9"/>
                  <a:gd name="T1" fmla="*/ 0 h 6"/>
                  <a:gd name="T2" fmla="*/ 4 w 9"/>
                  <a:gd name="T3" fmla="*/ 0 h 6"/>
                  <a:gd name="T4" fmla="*/ 1 w 9"/>
                  <a:gd name="T5" fmla="*/ 0 h 6"/>
                  <a:gd name="T6" fmla="*/ 0 w 9"/>
                  <a:gd name="T7" fmla="*/ 1 h 6"/>
                  <a:gd name="T8" fmla="*/ 0 w 9"/>
                  <a:gd name="T9" fmla="*/ 2 h 6"/>
                  <a:gd name="T10" fmla="*/ 0 w 9"/>
                  <a:gd name="T11" fmla="*/ 2 h 6"/>
                  <a:gd name="T12" fmla="*/ 0 w 9"/>
                  <a:gd name="T13" fmla="*/ 5 h 6"/>
                  <a:gd name="T14" fmla="*/ 3 w 9"/>
                  <a:gd name="T15" fmla="*/ 5 h 6"/>
                  <a:gd name="T16" fmla="*/ 3 w 9"/>
                  <a:gd name="T17" fmla="*/ 6 h 6"/>
                  <a:gd name="T18" fmla="*/ 8 w 9"/>
                  <a:gd name="T19" fmla="*/ 6 h 6"/>
                  <a:gd name="T20" fmla="*/ 8 w 9"/>
                  <a:gd name="T21" fmla="*/ 6 h 6"/>
                  <a:gd name="T22" fmla="*/ 9 w 9"/>
                  <a:gd name="T23" fmla="*/ 6 h 6"/>
                  <a:gd name="T24" fmla="*/ 9 w 9"/>
                  <a:gd name="T25" fmla="*/ 5 h 6"/>
                  <a:gd name="T26" fmla="*/ 9 w 9"/>
                  <a:gd name="T27" fmla="*/ 5 h 6"/>
                  <a:gd name="T28" fmla="*/ 9 w 9"/>
                  <a:gd name="T29" fmla="*/ 3 h 6"/>
                  <a:gd name="T30" fmla="*/ 7 w 9"/>
                  <a:gd name="T31" fmla="*/ 2 h 6"/>
                  <a:gd name="T32" fmla="*/ 7 w 9"/>
                  <a:gd name="T33" fmla="*/ 2 h 6"/>
                  <a:gd name="T34" fmla="*/ 7 w 9"/>
                  <a:gd name="T35" fmla="*/ 2 h 6"/>
                  <a:gd name="T36" fmla="*/ 6 w 9"/>
                  <a:gd name="T37" fmla="*/ 2 h 6"/>
                  <a:gd name="T38" fmla="*/ 6 w 9"/>
                  <a:gd name="T39" fmla="*/ 1 h 6"/>
                  <a:gd name="T40" fmla="*/ 6 w 9"/>
                  <a:gd name="T41" fmla="*/ 1 h 6"/>
                  <a:gd name="T42" fmla="*/ 6 w 9"/>
                  <a:gd name="T4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" h="6">
                    <a:moveTo>
                      <a:pt x="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9" y="6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3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6" name="Freeform 40">
                <a:extLst>
                  <a:ext uri="{FF2B5EF4-FFF2-40B4-BE49-F238E27FC236}">
                    <a16:creationId xmlns:a16="http://schemas.microsoft.com/office/drawing/2014/main" id="{7D4E756E-BC95-47F6-9AD4-EAA74DDE9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1809"/>
                <a:ext cx="81" cy="57"/>
              </a:xfrm>
              <a:custGeom>
                <a:avLst/>
                <a:gdLst>
                  <a:gd name="T0" fmla="*/ 14 w 34"/>
                  <a:gd name="T1" fmla="*/ 1 h 24"/>
                  <a:gd name="T2" fmla="*/ 2 w 34"/>
                  <a:gd name="T3" fmla="*/ 2 h 24"/>
                  <a:gd name="T4" fmla="*/ 2 w 34"/>
                  <a:gd name="T5" fmla="*/ 5 h 24"/>
                  <a:gd name="T6" fmla="*/ 4 w 34"/>
                  <a:gd name="T7" fmla="*/ 6 h 24"/>
                  <a:gd name="T8" fmla="*/ 4 w 34"/>
                  <a:gd name="T9" fmla="*/ 9 h 24"/>
                  <a:gd name="T10" fmla="*/ 4 w 34"/>
                  <a:gd name="T11" fmla="*/ 12 h 24"/>
                  <a:gd name="T12" fmla="*/ 3 w 34"/>
                  <a:gd name="T13" fmla="*/ 13 h 24"/>
                  <a:gd name="T14" fmla="*/ 0 w 34"/>
                  <a:gd name="T15" fmla="*/ 15 h 24"/>
                  <a:gd name="T16" fmla="*/ 0 w 34"/>
                  <a:gd name="T17" fmla="*/ 18 h 24"/>
                  <a:gd name="T18" fmla="*/ 2 w 34"/>
                  <a:gd name="T19" fmla="*/ 20 h 24"/>
                  <a:gd name="T20" fmla="*/ 5 w 34"/>
                  <a:gd name="T21" fmla="*/ 24 h 24"/>
                  <a:gd name="T22" fmla="*/ 11 w 34"/>
                  <a:gd name="T23" fmla="*/ 24 h 24"/>
                  <a:gd name="T24" fmla="*/ 13 w 34"/>
                  <a:gd name="T25" fmla="*/ 22 h 24"/>
                  <a:gd name="T26" fmla="*/ 14 w 34"/>
                  <a:gd name="T27" fmla="*/ 19 h 24"/>
                  <a:gd name="T28" fmla="*/ 15 w 34"/>
                  <a:gd name="T29" fmla="*/ 18 h 24"/>
                  <a:gd name="T30" fmla="*/ 16 w 34"/>
                  <a:gd name="T31" fmla="*/ 18 h 24"/>
                  <a:gd name="T32" fmla="*/ 17 w 34"/>
                  <a:gd name="T33" fmla="*/ 18 h 24"/>
                  <a:gd name="T34" fmla="*/ 21 w 34"/>
                  <a:gd name="T35" fmla="*/ 17 h 24"/>
                  <a:gd name="T36" fmla="*/ 21 w 34"/>
                  <a:gd name="T37" fmla="*/ 16 h 24"/>
                  <a:gd name="T38" fmla="*/ 22 w 34"/>
                  <a:gd name="T39" fmla="*/ 16 h 24"/>
                  <a:gd name="T40" fmla="*/ 25 w 34"/>
                  <a:gd name="T41" fmla="*/ 14 h 24"/>
                  <a:gd name="T42" fmla="*/ 28 w 34"/>
                  <a:gd name="T43" fmla="*/ 14 h 24"/>
                  <a:gd name="T44" fmla="*/ 29 w 34"/>
                  <a:gd name="T45" fmla="*/ 12 h 24"/>
                  <a:gd name="T46" fmla="*/ 29 w 34"/>
                  <a:gd name="T47" fmla="*/ 12 h 24"/>
                  <a:gd name="T48" fmla="*/ 31 w 34"/>
                  <a:gd name="T49" fmla="*/ 11 h 24"/>
                  <a:gd name="T50" fmla="*/ 31 w 34"/>
                  <a:gd name="T51" fmla="*/ 9 h 24"/>
                  <a:gd name="T52" fmla="*/ 31 w 34"/>
                  <a:gd name="T53" fmla="*/ 7 h 24"/>
                  <a:gd name="T54" fmla="*/ 33 w 34"/>
                  <a:gd name="T55" fmla="*/ 5 h 24"/>
                  <a:gd name="T56" fmla="*/ 34 w 34"/>
                  <a:gd name="T57" fmla="*/ 3 h 24"/>
                  <a:gd name="T58" fmla="*/ 34 w 34"/>
                  <a:gd name="T59" fmla="*/ 2 h 24"/>
                  <a:gd name="T60" fmla="*/ 32 w 34"/>
                  <a:gd name="T61" fmla="*/ 0 h 24"/>
                  <a:gd name="T62" fmla="*/ 27 w 34"/>
                  <a:gd name="T6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" h="24">
                    <a:moveTo>
                      <a:pt x="27" y="0"/>
                    </a:moveTo>
                    <a:cubicBezTo>
                      <a:pt x="23" y="0"/>
                      <a:pt x="18" y="0"/>
                      <a:pt x="14" y="1"/>
                    </a:cubicBezTo>
                    <a:cubicBezTo>
                      <a:pt x="10" y="1"/>
                      <a:pt x="6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4" y="6"/>
                      <a:pt x="4" y="7"/>
                      <a:pt x="4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0"/>
                      <a:pt x="5" y="11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3" y="12"/>
                      <a:pt x="3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4"/>
                      <a:pt x="2" y="14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9"/>
                      <a:pt x="1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3" y="24"/>
                      <a:pt x="13" y="23"/>
                      <a:pt x="13" y="22"/>
                    </a:cubicBezTo>
                    <a:cubicBezTo>
                      <a:pt x="13" y="22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9"/>
                      <a:pt x="15" y="19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5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8"/>
                      <a:pt x="21" y="18"/>
                      <a:pt x="21" y="17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6"/>
                      <a:pt x="24" y="15"/>
                    </a:cubicBezTo>
                    <a:cubicBezTo>
                      <a:pt x="24" y="15"/>
                      <a:pt x="25" y="14"/>
                      <a:pt x="25" y="14"/>
                    </a:cubicBezTo>
                    <a:cubicBezTo>
                      <a:pt x="25" y="14"/>
                      <a:pt x="26" y="14"/>
                      <a:pt x="26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9" y="14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1" y="12"/>
                      <a:pt x="31" y="11"/>
                    </a:cubicBezTo>
                    <a:cubicBezTo>
                      <a:pt x="32" y="11"/>
                      <a:pt x="32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8"/>
                      <a:pt x="31" y="7"/>
                      <a:pt x="31" y="7"/>
                    </a:cubicBezTo>
                    <a:cubicBezTo>
                      <a:pt x="31" y="6"/>
                      <a:pt x="31" y="6"/>
                      <a:pt x="32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4" y="5"/>
                      <a:pt x="34" y="3"/>
                      <a:pt x="34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1"/>
                      <a:pt x="34" y="1"/>
                      <a:pt x="33" y="1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  <a:cubicBezTo>
                      <a:pt x="29" y="0"/>
                      <a:pt x="28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7" name="Freeform 41">
                <a:extLst>
                  <a:ext uri="{FF2B5EF4-FFF2-40B4-BE49-F238E27FC236}">
                    <a16:creationId xmlns:a16="http://schemas.microsoft.com/office/drawing/2014/main" id="{A811E9A9-AABA-404B-A9D8-EBADA20605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02" y="1838"/>
                <a:ext cx="301" cy="585"/>
              </a:xfrm>
              <a:custGeom>
                <a:avLst/>
                <a:gdLst>
                  <a:gd name="T0" fmla="*/ 51 w 126"/>
                  <a:gd name="T1" fmla="*/ 38 h 245"/>
                  <a:gd name="T2" fmla="*/ 34 w 126"/>
                  <a:gd name="T3" fmla="*/ 3 h 245"/>
                  <a:gd name="T4" fmla="*/ 35 w 126"/>
                  <a:gd name="T5" fmla="*/ 9 h 245"/>
                  <a:gd name="T6" fmla="*/ 34 w 126"/>
                  <a:gd name="T7" fmla="*/ 18 h 245"/>
                  <a:gd name="T8" fmla="*/ 22 w 126"/>
                  <a:gd name="T9" fmla="*/ 26 h 245"/>
                  <a:gd name="T10" fmla="*/ 39 w 126"/>
                  <a:gd name="T11" fmla="*/ 42 h 245"/>
                  <a:gd name="T12" fmla="*/ 48 w 126"/>
                  <a:gd name="T13" fmla="*/ 45 h 245"/>
                  <a:gd name="T14" fmla="*/ 59 w 126"/>
                  <a:gd name="T15" fmla="*/ 54 h 245"/>
                  <a:gd name="T16" fmla="*/ 58 w 126"/>
                  <a:gd name="T17" fmla="*/ 43 h 245"/>
                  <a:gd name="T18" fmla="*/ 65 w 126"/>
                  <a:gd name="T19" fmla="*/ 49 h 245"/>
                  <a:gd name="T20" fmla="*/ 67 w 126"/>
                  <a:gd name="T21" fmla="*/ 34 h 245"/>
                  <a:gd name="T22" fmla="*/ 74 w 126"/>
                  <a:gd name="T23" fmla="*/ 44 h 245"/>
                  <a:gd name="T24" fmla="*/ 78 w 126"/>
                  <a:gd name="T25" fmla="*/ 55 h 245"/>
                  <a:gd name="T26" fmla="*/ 85 w 126"/>
                  <a:gd name="T27" fmla="*/ 56 h 245"/>
                  <a:gd name="T28" fmla="*/ 90 w 126"/>
                  <a:gd name="T29" fmla="*/ 63 h 245"/>
                  <a:gd name="T30" fmla="*/ 80 w 126"/>
                  <a:gd name="T31" fmla="*/ 65 h 245"/>
                  <a:gd name="T32" fmla="*/ 71 w 126"/>
                  <a:gd name="T33" fmla="*/ 66 h 245"/>
                  <a:gd name="T34" fmla="*/ 64 w 126"/>
                  <a:gd name="T35" fmla="*/ 63 h 245"/>
                  <a:gd name="T36" fmla="*/ 56 w 126"/>
                  <a:gd name="T37" fmla="*/ 58 h 245"/>
                  <a:gd name="T38" fmla="*/ 48 w 126"/>
                  <a:gd name="T39" fmla="*/ 53 h 245"/>
                  <a:gd name="T40" fmla="*/ 32 w 126"/>
                  <a:gd name="T41" fmla="*/ 54 h 245"/>
                  <a:gd name="T42" fmla="*/ 24 w 126"/>
                  <a:gd name="T43" fmla="*/ 58 h 245"/>
                  <a:gd name="T44" fmla="*/ 14 w 126"/>
                  <a:gd name="T45" fmla="*/ 72 h 245"/>
                  <a:gd name="T46" fmla="*/ 6 w 126"/>
                  <a:gd name="T47" fmla="*/ 80 h 245"/>
                  <a:gd name="T48" fmla="*/ 1 w 126"/>
                  <a:gd name="T49" fmla="*/ 96 h 245"/>
                  <a:gd name="T50" fmla="*/ 1 w 126"/>
                  <a:gd name="T51" fmla="*/ 109 h 245"/>
                  <a:gd name="T52" fmla="*/ 9 w 126"/>
                  <a:gd name="T53" fmla="*/ 120 h 245"/>
                  <a:gd name="T54" fmla="*/ 21 w 126"/>
                  <a:gd name="T55" fmla="*/ 132 h 245"/>
                  <a:gd name="T56" fmla="*/ 33 w 126"/>
                  <a:gd name="T57" fmla="*/ 138 h 245"/>
                  <a:gd name="T58" fmla="*/ 43 w 126"/>
                  <a:gd name="T59" fmla="*/ 139 h 245"/>
                  <a:gd name="T60" fmla="*/ 57 w 126"/>
                  <a:gd name="T61" fmla="*/ 135 h 245"/>
                  <a:gd name="T62" fmla="*/ 67 w 126"/>
                  <a:gd name="T63" fmla="*/ 140 h 245"/>
                  <a:gd name="T64" fmla="*/ 68 w 126"/>
                  <a:gd name="T65" fmla="*/ 153 h 245"/>
                  <a:gd name="T66" fmla="*/ 76 w 126"/>
                  <a:gd name="T67" fmla="*/ 168 h 245"/>
                  <a:gd name="T68" fmla="*/ 77 w 126"/>
                  <a:gd name="T69" fmla="*/ 181 h 245"/>
                  <a:gd name="T70" fmla="*/ 71 w 126"/>
                  <a:gd name="T71" fmla="*/ 194 h 245"/>
                  <a:gd name="T72" fmla="*/ 71 w 126"/>
                  <a:gd name="T73" fmla="*/ 214 h 245"/>
                  <a:gd name="T74" fmla="*/ 72 w 126"/>
                  <a:gd name="T75" fmla="*/ 234 h 245"/>
                  <a:gd name="T76" fmla="*/ 81 w 126"/>
                  <a:gd name="T77" fmla="*/ 242 h 245"/>
                  <a:gd name="T78" fmla="*/ 97 w 126"/>
                  <a:gd name="T79" fmla="*/ 232 h 245"/>
                  <a:gd name="T80" fmla="*/ 100 w 126"/>
                  <a:gd name="T81" fmla="*/ 221 h 245"/>
                  <a:gd name="T82" fmla="*/ 108 w 126"/>
                  <a:gd name="T83" fmla="*/ 206 h 245"/>
                  <a:gd name="T84" fmla="*/ 119 w 126"/>
                  <a:gd name="T85" fmla="*/ 181 h 245"/>
                  <a:gd name="T86" fmla="*/ 122 w 126"/>
                  <a:gd name="T87" fmla="*/ 158 h 245"/>
                  <a:gd name="T88" fmla="*/ 124 w 126"/>
                  <a:gd name="T89" fmla="*/ 142 h 245"/>
                  <a:gd name="T90" fmla="*/ 122 w 126"/>
                  <a:gd name="T91" fmla="*/ 116 h 245"/>
                  <a:gd name="T92" fmla="*/ 116 w 126"/>
                  <a:gd name="T93" fmla="*/ 107 h 245"/>
                  <a:gd name="T94" fmla="*/ 106 w 126"/>
                  <a:gd name="T95" fmla="*/ 90 h 245"/>
                  <a:gd name="T96" fmla="*/ 99 w 126"/>
                  <a:gd name="T97" fmla="*/ 76 h 245"/>
                  <a:gd name="T98" fmla="*/ 103 w 126"/>
                  <a:gd name="T99" fmla="*/ 82 h 245"/>
                  <a:gd name="T100" fmla="*/ 111 w 126"/>
                  <a:gd name="T101" fmla="*/ 95 h 245"/>
                  <a:gd name="T102" fmla="*/ 116 w 126"/>
                  <a:gd name="T103" fmla="*/ 105 h 245"/>
                  <a:gd name="T104" fmla="*/ 118 w 126"/>
                  <a:gd name="T105" fmla="*/ 84 h 245"/>
                  <a:gd name="T106" fmla="*/ 115 w 126"/>
                  <a:gd name="T107" fmla="*/ 77 h 245"/>
                  <a:gd name="T108" fmla="*/ 110 w 126"/>
                  <a:gd name="T109" fmla="*/ 69 h 245"/>
                  <a:gd name="T110" fmla="*/ 106 w 126"/>
                  <a:gd name="T111" fmla="*/ 62 h 245"/>
                  <a:gd name="T112" fmla="*/ 99 w 126"/>
                  <a:gd name="T113" fmla="*/ 52 h 245"/>
                  <a:gd name="T114" fmla="*/ 80 w 126"/>
                  <a:gd name="T115" fmla="*/ 31 h 245"/>
                  <a:gd name="T116" fmla="*/ 62 w 126"/>
                  <a:gd name="T117" fmla="*/ 17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6" h="245">
                    <a:moveTo>
                      <a:pt x="49" y="38"/>
                    </a:move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47" y="37"/>
                      <a:pt x="46" y="36"/>
                      <a:pt x="46" y="35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7" y="34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36"/>
                      <a:pt x="48" y="36"/>
                      <a:pt x="49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1" y="38"/>
                    </a:cubicBezTo>
                    <a:cubicBezTo>
                      <a:pt x="51" y="38"/>
                      <a:pt x="52" y="38"/>
                      <a:pt x="52" y="38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moveTo>
                      <a:pt x="34" y="0"/>
                    </a:moveTo>
                    <a:cubicBezTo>
                      <a:pt x="34" y="3"/>
                      <a:pt x="34" y="3"/>
                      <a:pt x="34" y="3"/>
                    </a:cubicBezTo>
                    <a:cubicBezTo>
                      <a:pt x="34" y="4"/>
                      <a:pt x="34" y="4"/>
                      <a:pt x="35" y="4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6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3"/>
                      <a:pt x="35" y="14"/>
                      <a:pt x="36" y="14"/>
                    </a:cubicBezTo>
                    <a:cubicBezTo>
                      <a:pt x="37" y="15"/>
                      <a:pt x="37" y="15"/>
                      <a:pt x="38" y="1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7"/>
                      <a:pt x="39" y="17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3" y="18"/>
                      <a:pt x="33" y="19"/>
                      <a:pt x="32" y="19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8" y="20"/>
                      <a:pt x="28" y="20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1"/>
                      <a:pt x="25" y="21"/>
                      <a:pt x="24" y="22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5"/>
                      <a:pt x="22" y="26"/>
                      <a:pt x="22" y="26"/>
                    </a:cubicBezTo>
                    <a:cubicBezTo>
                      <a:pt x="21" y="26"/>
                      <a:pt x="21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31"/>
                      <a:pt x="23" y="33"/>
                      <a:pt x="25" y="34"/>
                    </a:cubicBezTo>
                    <a:cubicBezTo>
                      <a:pt x="25" y="35"/>
                      <a:pt x="26" y="36"/>
                      <a:pt x="27" y="36"/>
                    </a:cubicBezTo>
                    <a:cubicBezTo>
                      <a:pt x="29" y="39"/>
                      <a:pt x="31" y="42"/>
                      <a:pt x="31" y="45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6"/>
                      <a:pt x="34" y="44"/>
                      <a:pt x="34" y="43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2"/>
                      <a:pt x="40" y="42"/>
                      <a:pt x="40" y="41"/>
                    </a:cubicBezTo>
                    <a:cubicBezTo>
                      <a:pt x="40" y="41"/>
                      <a:pt x="41" y="40"/>
                      <a:pt x="41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2" y="40"/>
                      <a:pt x="42" y="40"/>
                      <a:pt x="42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1"/>
                      <a:pt x="43" y="42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5" y="42"/>
                      <a:pt x="45" y="42"/>
                      <a:pt x="46" y="42"/>
                    </a:cubicBezTo>
                    <a:cubicBezTo>
                      <a:pt x="46" y="42"/>
                      <a:pt x="46" y="43"/>
                      <a:pt x="46" y="43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4"/>
                      <a:pt x="47" y="45"/>
                      <a:pt x="48" y="45"/>
                    </a:cubicBezTo>
                    <a:cubicBezTo>
                      <a:pt x="48" y="45"/>
                      <a:pt x="48" y="45"/>
                      <a:pt x="48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2" y="46"/>
                      <a:pt x="52" y="46"/>
                      <a:pt x="53" y="47"/>
                    </a:cubicBezTo>
                    <a:cubicBezTo>
                      <a:pt x="54" y="47"/>
                      <a:pt x="54" y="48"/>
                      <a:pt x="54" y="48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60" y="52"/>
                      <a:pt x="60" y="52"/>
                      <a:pt x="60" y="51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0" y="44"/>
                      <a:pt x="59" y="44"/>
                      <a:pt x="59" y="44"/>
                    </a:cubicBezTo>
                    <a:cubicBezTo>
                      <a:pt x="59" y="44"/>
                      <a:pt x="59" y="44"/>
                      <a:pt x="59" y="44"/>
                    </a:cubicBezTo>
                    <a:cubicBezTo>
                      <a:pt x="58" y="43"/>
                      <a:pt x="57" y="43"/>
                      <a:pt x="56" y="42"/>
                    </a:cubicBezTo>
                    <a:cubicBezTo>
                      <a:pt x="57" y="42"/>
                      <a:pt x="57" y="42"/>
                      <a:pt x="57" y="42"/>
                    </a:cubicBezTo>
                    <a:cubicBezTo>
                      <a:pt x="57" y="42"/>
                      <a:pt x="57" y="42"/>
                      <a:pt x="57" y="42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5"/>
                      <a:pt x="62" y="46"/>
                      <a:pt x="62" y="46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5" y="48"/>
                      <a:pt x="65" y="48"/>
                      <a:pt x="65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6" y="50"/>
                      <a:pt x="66" y="50"/>
                      <a:pt x="67" y="50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7" y="50"/>
                      <a:pt x="68" y="50"/>
                      <a:pt x="69" y="49"/>
                    </a:cubicBezTo>
                    <a:cubicBezTo>
                      <a:pt x="69" y="49"/>
                      <a:pt x="69" y="49"/>
                      <a:pt x="69" y="48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70" y="47"/>
                      <a:pt x="70" y="46"/>
                      <a:pt x="70" y="44"/>
                    </a:cubicBezTo>
                    <a:cubicBezTo>
                      <a:pt x="70" y="42"/>
                      <a:pt x="69" y="40"/>
                      <a:pt x="67" y="38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37"/>
                      <a:pt x="66" y="37"/>
                      <a:pt x="66" y="36"/>
                    </a:cubicBezTo>
                    <a:cubicBezTo>
                      <a:pt x="66" y="36"/>
                      <a:pt x="66" y="36"/>
                      <a:pt x="66" y="36"/>
                    </a:cubicBezTo>
                    <a:cubicBezTo>
                      <a:pt x="66" y="36"/>
                      <a:pt x="66" y="35"/>
                      <a:pt x="66" y="35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8" y="34"/>
                      <a:pt x="69" y="35"/>
                      <a:pt x="70" y="35"/>
                    </a:cubicBezTo>
                    <a:cubicBezTo>
                      <a:pt x="71" y="36"/>
                      <a:pt x="71" y="36"/>
                      <a:pt x="72" y="36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3" y="37"/>
                      <a:pt x="74" y="37"/>
                      <a:pt x="74" y="37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38"/>
                      <a:pt x="74" y="39"/>
                      <a:pt x="75" y="39"/>
                    </a:cubicBezTo>
                    <a:cubicBezTo>
                      <a:pt x="76" y="39"/>
                      <a:pt x="76" y="39"/>
                      <a:pt x="76" y="39"/>
                    </a:cubicBezTo>
                    <a:cubicBezTo>
                      <a:pt x="76" y="40"/>
                      <a:pt x="77" y="40"/>
                      <a:pt x="78" y="41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42"/>
                      <a:pt x="78" y="42"/>
                      <a:pt x="79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5" y="43"/>
                      <a:pt x="74" y="43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73" y="45"/>
                      <a:pt x="73" y="45"/>
                      <a:pt x="73" y="45"/>
                    </a:cubicBezTo>
                    <a:cubicBezTo>
                      <a:pt x="73" y="46"/>
                      <a:pt x="73" y="48"/>
                      <a:pt x="74" y="49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50"/>
                      <a:pt x="74" y="50"/>
                      <a:pt x="7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3"/>
                      <a:pt x="77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5"/>
                      <a:pt x="78" y="55"/>
                      <a:pt x="78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80" y="55"/>
                      <a:pt x="80" y="55"/>
                      <a:pt x="81" y="55"/>
                    </a:cubicBezTo>
                    <a:cubicBezTo>
                      <a:pt x="81" y="56"/>
                      <a:pt x="82" y="56"/>
                      <a:pt x="83" y="56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6" y="55"/>
                      <a:pt x="86" y="55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6" y="56"/>
                      <a:pt x="86" y="56"/>
                      <a:pt x="86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7"/>
                      <a:pt x="87" y="57"/>
                      <a:pt x="87" y="57"/>
                    </a:cubicBezTo>
                    <a:cubicBezTo>
                      <a:pt x="87" y="59"/>
                      <a:pt x="87" y="59"/>
                      <a:pt x="87" y="59"/>
                    </a:cubicBezTo>
                    <a:cubicBezTo>
                      <a:pt x="87" y="59"/>
                      <a:pt x="87" y="59"/>
                      <a:pt x="87" y="59"/>
                    </a:cubicBezTo>
                    <a:cubicBezTo>
                      <a:pt x="87" y="59"/>
                      <a:pt x="87" y="60"/>
                      <a:pt x="88" y="60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8" y="62"/>
                      <a:pt x="88" y="62"/>
                      <a:pt x="88" y="62"/>
                    </a:cubicBezTo>
                    <a:cubicBezTo>
                      <a:pt x="88" y="62"/>
                      <a:pt x="88" y="62"/>
                      <a:pt x="88" y="62"/>
                    </a:cubicBezTo>
                    <a:cubicBezTo>
                      <a:pt x="88" y="63"/>
                      <a:pt x="88" y="63"/>
                      <a:pt x="88" y="63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6"/>
                      <a:pt x="89" y="66"/>
                      <a:pt x="89" y="66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87" y="67"/>
                      <a:pt x="87" y="67"/>
                      <a:pt x="87" y="67"/>
                    </a:cubicBezTo>
                    <a:cubicBezTo>
                      <a:pt x="87" y="67"/>
                      <a:pt x="86" y="67"/>
                      <a:pt x="86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4" y="66"/>
                      <a:pt x="83" y="66"/>
                      <a:pt x="83" y="66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80" y="65"/>
                      <a:pt x="80" y="65"/>
                      <a:pt x="80" y="65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79" y="64"/>
                      <a:pt x="79" y="64"/>
                      <a:pt x="78" y="64"/>
                    </a:cubicBezTo>
                    <a:cubicBezTo>
                      <a:pt x="78" y="63"/>
                      <a:pt x="77" y="63"/>
                      <a:pt x="77" y="63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76" y="65"/>
                      <a:pt x="76" y="66"/>
                      <a:pt x="75" y="67"/>
                    </a:cubicBezTo>
                    <a:cubicBezTo>
                      <a:pt x="75" y="67"/>
                      <a:pt x="75" y="67"/>
                      <a:pt x="74" y="67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1" y="66"/>
                      <a:pt x="71" y="66"/>
                      <a:pt x="71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8" y="64"/>
                      <a:pt x="67" y="64"/>
                      <a:pt x="67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5" y="63"/>
                      <a:pt x="65" y="63"/>
                      <a:pt x="64" y="63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3" y="62"/>
                      <a:pt x="63" y="62"/>
                      <a:pt x="63" y="62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0" y="61"/>
                      <a:pt x="60" y="61"/>
                    </a:cubicBezTo>
                    <a:cubicBezTo>
                      <a:pt x="59" y="61"/>
                      <a:pt x="59" y="61"/>
                      <a:pt x="58" y="61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1"/>
                      <a:pt x="57" y="60"/>
                      <a:pt x="57" y="60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5" y="55"/>
                      <a:pt x="55" y="54"/>
                      <a:pt x="54" y="54"/>
                    </a:cubicBezTo>
                    <a:cubicBezTo>
                      <a:pt x="54" y="53"/>
                      <a:pt x="53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49" y="51"/>
                      <a:pt x="48" y="52"/>
                      <a:pt x="48" y="53"/>
                    </a:cubicBezTo>
                    <a:cubicBezTo>
                      <a:pt x="47" y="54"/>
                      <a:pt x="47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5" y="54"/>
                      <a:pt x="44" y="54"/>
                    </a:cubicBezTo>
                    <a:cubicBezTo>
                      <a:pt x="44" y="53"/>
                      <a:pt x="43" y="53"/>
                      <a:pt x="43" y="53"/>
                    </a:cubicBezTo>
                    <a:cubicBezTo>
                      <a:pt x="41" y="53"/>
                      <a:pt x="40" y="53"/>
                      <a:pt x="39" y="53"/>
                    </a:cubicBezTo>
                    <a:cubicBezTo>
                      <a:pt x="39" y="53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2" y="56"/>
                      <a:pt x="31" y="56"/>
                    </a:cubicBezTo>
                    <a:cubicBezTo>
                      <a:pt x="31" y="56"/>
                      <a:pt x="30" y="56"/>
                      <a:pt x="30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5"/>
                      <a:pt x="28" y="55"/>
                      <a:pt x="27" y="55"/>
                    </a:cubicBezTo>
                    <a:cubicBezTo>
                      <a:pt x="27" y="55"/>
                      <a:pt x="27" y="55"/>
                      <a:pt x="26" y="56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56"/>
                      <a:pt x="25" y="56"/>
                      <a:pt x="24" y="57"/>
                    </a:cubicBezTo>
                    <a:cubicBezTo>
                      <a:pt x="24" y="57"/>
                      <a:pt x="24" y="57"/>
                      <a:pt x="24" y="58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3" y="60"/>
                      <a:pt x="22" y="60"/>
                      <a:pt x="21" y="60"/>
                    </a:cubicBezTo>
                    <a:cubicBezTo>
                      <a:pt x="20" y="60"/>
                      <a:pt x="20" y="60"/>
                      <a:pt x="20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7" y="62"/>
                      <a:pt x="17" y="64"/>
                      <a:pt x="17" y="65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7" y="66"/>
                      <a:pt x="16" y="67"/>
                      <a:pt x="16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70"/>
                      <a:pt x="16" y="71"/>
                      <a:pt x="15" y="71"/>
                    </a:cubicBezTo>
                    <a:cubicBezTo>
                      <a:pt x="15" y="72"/>
                      <a:pt x="14" y="72"/>
                      <a:pt x="14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2" y="71"/>
                      <a:pt x="12" y="71"/>
                      <a:pt x="12" y="71"/>
                    </a:cubicBezTo>
                    <a:cubicBezTo>
                      <a:pt x="11" y="71"/>
                      <a:pt x="11" y="72"/>
                      <a:pt x="11" y="72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9" y="73"/>
                      <a:pt x="9" y="73"/>
                      <a:pt x="9" y="73"/>
                    </a:cubicBezTo>
                    <a:cubicBezTo>
                      <a:pt x="9" y="73"/>
                      <a:pt x="8" y="73"/>
                      <a:pt x="8" y="73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7" y="75"/>
                      <a:pt x="7" y="77"/>
                      <a:pt x="7" y="78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6" y="79"/>
                      <a:pt x="6" y="80"/>
                      <a:pt x="6" y="80"/>
                    </a:cubicBezTo>
                    <a:cubicBezTo>
                      <a:pt x="6" y="80"/>
                      <a:pt x="6" y="80"/>
                      <a:pt x="6" y="80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4"/>
                      <a:pt x="5" y="85"/>
                      <a:pt x="4" y="85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2" y="87"/>
                      <a:pt x="2" y="88"/>
                      <a:pt x="2" y="88"/>
                    </a:cubicBezTo>
                    <a:cubicBezTo>
                      <a:pt x="2" y="89"/>
                      <a:pt x="2" y="89"/>
                      <a:pt x="1" y="90"/>
                    </a:cubicBezTo>
                    <a:cubicBezTo>
                      <a:pt x="1" y="90"/>
                      <a:pt x="1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5"/>
                      <a:pt x="0" y="96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8"/>
                      <a:pt x="2" y="98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2" y="100"/>
                      <a:pt x="3" y="100"/>
                      <a:pt x="4" y="101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4" y="101"/>
                      <a:pt x="4" y="102"/>
                      <a:pt x="4" y="102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4" y="104"/>
                      <a:pt x="4" y="105"/>
                      <a:pt x="3" y="106"/>
                    </a:cubicBezTo>
                    <a:cubicBezTo>
                      <a:pt x="3" y="106"/>
                      <a:pt x="3" y="107"/>
                      <a:pt x="2" y="107"/>
                    </a:cubicBezTo>
                    <a:cubicBezTo>
                      <a:pt x="2" y="108"/>
                      <a:pt x="1" y="108"/>
                      <a:pt x="1" y="10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2" y="112"/>
                      <a:pt x="2" y="113"/>
                      <a:pt x="3" y="113"/>
                    </a:cubicBezTo>
                    <a:cubicBezTo>
                      <a:pt x="4" y="114"/>
                      <a:pt x="4" y="114"/>
                      <a:pt x="4" y="114"/>
                    </a:cubicBezTo>
                    <a:cubicBezTo>
                      <a:pt x="4" y="114"/>
                      <a:pt x="4" y="115"/>
                      <a:pt x="5" y="116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5" y="117"/>
                      <a:pt x="5" y="117"/>
                      <a:pt x="6" y="118"/>
                    </a:cubicBezTo>
                    <a:cubicBezTo>
                      <a:pt x="6" y="118"/>
                      <a:pt x="7" y="118"/>
                      <a:pt x="7" y="118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8" y="119"/>
                      <a:pt x="9" y="120"/>
                      <a:pt x="9" y="120"/>
                    </a:cubicBezTo>
                    <a:cubicBezTo>
                      <a:pt x="11" y="121"/>
                      <a:pt x="11" y="123"/>
                      <a:pt x="11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6"/>
                      <a:pt x="11" y="129"/>
                      <a:pt x="13" y="129"/>
                    </a:cubicBezTo>
                    <a:cubicBezTo>
                      <a:pt x="13" y="129"/>
                      <a:pt x="13" y="129"/>
                      <a:pt x="13" y="129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14" y="131"/>
                      <a:pt x="14" y="131"/>
                      <a:pt x="14" y="131"/>
                    </a:cubicBezTo>
                    <a:cubicBezTo>
                      <a:pt x="15" y="131"/>
                      <a:pt x="15" y="131"/>
                      <a:pt x="15" y="131"/>
                    </a:cubicBezTo>
                    <a:cubicBezTo>
                      <a:pt x="16" y="131"/>
                      <a:pt x="16" y="131"/>
                      <a:pt x="16" y="131"/>
                    </a:cubicBezTo>
                    <a:cubicBezTo>
                      <a:pt x="18" y="131"/>
                      <a:pt x="18" y="131"/>
                      <a:pt x="18" y="131"/>
                    </a:cubicBezTo>
                    <a:cubicBezTo>
                      <a:pt x="18" y="131"/>
                      <a:pt x="18" y="132"/>
                      <a:pt x="20" y="132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33"/>
                      <a:pt x="21" y="134"/>
                      <a:pt x="22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2" y="135"/>
                      <a:pt x="23" y="136"/>
                      <a:pt x="24" y="136"/>
                    </a:cubicBezTo>
                    <a:cubicBezTo>
                      <a:pt x="25" y="136"/>
                      <a:pt x="26" y="137"/>
                      <a:pt x="26" y="137"/>
                    </a:cubicBezTo>
                    <a:cubicBezTo>
                      <a:pt x="27" y="138"/>
                      <a:pt x="27" y="138"/>
                      <a:pt x="27" y="138"/>
                    </a:cubicBezTo>
                    <a:cubicBezTo>
                      <a:pt x="27" y="138"/>
                      <a:pt x="27" y="138"/>
                      <a:pt x="27" y="138"/>
                    </a:cubicBezTo>
                    <a:cubicBezTo>
                      <a:pt x="27" y="139"/>
                      <a:pt x="28" y="139"/>
                      <a:pt x="28" y="139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1" y="138"/>
                      <a:pt x="31" y="138"/>
                      <a:pt x="32" y="138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4" y="136"/>
                      <a:pt x="34" y="136"/>
                    </a:cubicBezTo>
                    <a:cubicBezTo>
                      <a:pt x="34" y="136"/>
                      <a:pt x="35" y="137"/>
                      <a:pt x="35" y="137"/>
                    </a:cubicBezTo>
                    <a:cubicBezTo>
                      <a:pt x="35" y="137"/>
                      <a:pt x="35" y="137"/>
                      <a:pt x="35" y="137"/>
                    </a:cubicBezTo>
                    <a:cubicBezTo>
                      <a:pt x="35" y="137"/>
                      <a:pt x="36" y="138"/>
                      <a:pt x="37" y="138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9" y="138"/>
                      <a:pt x="39" y="138"/>
                      <a:pt x="39" y="139"/>
                    </a:cubicBezTo>
                    <a:cubicBezTo>
                      <a:pt x="40" y="139"/>
                      <a:pt x="41" y="139"/>
                      <a:pt x="42" y="139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4" y="139"/>
                      <a:pt x="44" y="139"/>
                      <a:pt x="44" y="139"/>
                    </a:cubicBezTo>
                    <a:cubicBezTo>
                      <a:pt x="46" y="139"/>
                      <a:pt x="46" y="139"/>
                      <a:pt x="4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7" y="138"/>
                      <a:pt x="47" y="138"/>
                      <a:pt x="47" y="138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47" y="136"/>
                      <a:pt x="47" y="136"/>
                      <a:pt x="48" y="135"/>
                    </a:cubicBezTo>
                    <a:cubicBezTo>
                      <a:pt x="48" y="134"/>
                      <a:pt x="48" y="134"/>
                      <a:pt x="49" y="134"/>
                    </a:cubicBezTo>
                    <a:cubicBezTo>
                      <a:pt x="49" y="134"/>
                      <a:pt x="49" y="133"/>
                      <a:pt x="50" y="133"/>
                    </a:cubicBezTo>
                    <a:cubicBezTo>
                      <a:pt x="50" y="133"/>
                      <a:pt x="50" y="133"/>
                      <a:pt x="50" y="133"/>
                    </a:cubicBezTo>
                    <a:cubicBezTo>
                      <a:pt x="51" y="133"/>
                      <a:pt x="51" y="133"/>
                      <a:pt x="51" y="133"/>
                    </a:cubicBezTo>
                    <a:cubicBezTo>
                      <a:pt x="54" y="133"/>
                      <a:pt x="54" y="133"/>
                      <a:pt x="54" y="133"/>
                    </a:cubicBezTo>
                    <a:cubicBezTo>
                      <a:pt x="55" y="133"/>
                      <a:pt x="56" y="134"/>
                      <a:pt x="57" y="135"/>
                    </a:cubicBezTo>
                    <a:cubicBezTo>
                      <a:pt x="57" y="136"/>
                      <a:pt x="57" y="136"/>
                      <a:pt x="58" y="136"/>
                    </a:cubicBezTo>
                    <a:cubicBezTo>
                      <a:pt x="59" y="136"/>
                      <a:pt x="59" y="136"/>
                      <a:pt x="59" y="136"/>
                    </a:cubicBezTo>
                    <a:cubicBezTo>
                      <a:pt x="60" y="136"/>
                      <a:pt x="60" y="136"/>
                      <a:pt x="60" y="136"/>
                    </a:cubicBezTo>
                    <a:cubicBezTo>
                      <a:pt x="60" y="136"/>
                      <a:pt x="60" y="136"/>
                      <a:pt x="60" y="136"/>
                    </a:cubicBezTo>
                    <a:cubicBezTo>
                      <a:pt x="60" y="137"/>
                      <a:pt x="60" y="137"/>
                      <a:pt x="60" y="137"/>
                    </a:cubicBezTo>
                    <a:cubicBezTo>
                      <a:pt x="60" y="138"/>
                      <a:pt x="60" y="138"/>
                      <a:pt x="60" y="138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2" y="138"/>
                      <a:pt x="62" y="138"/>
                      <a:pt x="63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66" y="139"/>
                      <a:pt x="66" y="139"/>
                      <a:pt x="67" y="140"/>
                    </a:cubicBezTo>
                    <a:cubicBezTo>
                      <a:pt x="67" y="140"/>
                      <a:pt x="68" y="140"/>
                      <a:pt x="68" y="141"/>
                    </a:cubicBezTo>
                    <a:cubicBezTo>
                      <a:pt x="69" y="141"/>
                      <a:pt x="70" y="143"/>
                      <a:pt x="70" y="144"/>
                    </a:cubicBezTo>
                    <a:cubicBezTo>
                      <a:pt x="70" y="145"/>
                      <a:pt x="70" y="145"/>
                      <a:pt x="69" y="146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9" y="147"/>
                      <a:pt x="69" y="148"/>
                      <a:pt x="68" y="148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7" y="149"/>
                      <a:pt x="67" y="149"/>
                      <a:pt x="67" y="149"/>
                    </a:cubicBezTo>
                    <a:cubicBezTo>
                      <a:pt x="67" y="151"/>
                      <a:pt x="67" y="151"/>
                      <a:pt x="67" y="151"/>
                    </a:cubicBezTo>
                    <a:cubicBezTo>
                      <a:pt x="67" y="152"/>
                      <a:pt x="67" y="152"/>
                      <a:pt x="67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68" y="153"/>
                      <a:pt x="68" y="153"/>
                      <a:pt x="68" y="153"/>
                    </a:cubicBezTo>
                    <a:cubicBezTo>
                      <a:pt x="68" y="153"/>
                      <a:pt x="68" y="153"/>
                      <a:pt x="68" y="153"/>
                    </a:cubicBezTo>
                    <a:cubicBezTo>
                      <a:pt x="68" y="154"/>
                      <a:pt x="68" y="154"/>
                      <a:pt x="68" y="154"/>
                    </a:cubicBezTo>
                    <a:cubicBezTo>
                      <a:pt x="68" y="154"/>
                      <a:pt x="69" y="155"/>
                      <a:pt x="70" y="155"/>
                    </a:cubicBezTo>
                    <a:cubicBezTo>
                      <a:pt x="70" y="155"/>
                      <a:pt x="70" y="155"/>
                      <a:pt x="70" y="155"/>
                    </a:cubicBezTo>
                    <a:cubicBezTo>
                      <a:pt x="70" y="156"/>
                      <a:pt x="71" y="156"/>
                      <a:pt x="71" y="157"/>
                    </a:cubicBezTo>
                    <a:cubicBezTo>
                      <a:pt x="71" y="157"/>
                      <a:pt x="71" y="157"/>
                      <a:pt x="72" y="158"/>
                    </a:cubicBezTo>
                    <a:cubicBezTo>
                      <a:pt x="72" y="159"/>
                      <a:pt x="72" y="159"/>
                      <a:pt x="73" y="160"/>
                    </a:cubicBezTo>
                    <a:cubicBezTo>
                      <a:pt x="73" y="161"/>
                      <a:pt x="73" y="161"/>
                      <a:pt x="73" y="161"/>
                    </a:cubicBezTo>
                    <a:cubicBezTo>
                      <a:pt x="73" y="161"/>
                      <a:pt x="73" y="162"/>
                      <a:pt x="73" y="162"/>
                    </a:cubicBezTo>
                    <a:cubicBezTo>
                      <a:pt x="73" y="163"/>
                      <a:pt x="73" y="163"/>
                      <a:pt x="74" y="164"/>
                    </a:cubicBezTo>
                    <a:cubicBezTo>
                      <a:pt x="75" y="164"/>
                      <a:pt x="75" y="164"/>
                      <a:pt x="75" y="164"/>
                    </a:cubicBezTo>
                    <a:cubicBezTo>
                      <a:pt x="75" y="165"/>
                      <a:pt x="75" y="165"/>
                      <a:pt x="76" y="165"/>
                    </a:cubicBezTo>
                    <a:cubicBezTo>
                      <a:pt x="76" y="165"/>
                      <a:pt x="76" y="166"/>
                      <a:pt x="76" y="166"/>
                    </a:cubicBezTo>
                    <a:cubicBezTo>
                      <a:pt x="76" y="166"/>
                      <a:pt x="76" y="166"/>
                      <a:pt x="76" y="166"/>
                    </a:cubicBezTo>
                    <a:cubicBezTo>
                      <a:pt x="76" y="167"/>
                      <a:pt x="76" y="167"/>
                      <a:pt x="76" y="168"/>
                    </a:cubicBezTo>
                    <a:cubicBezTo>
                      <a:pt x="76" y="169"/>
                      <a:pt x="76" y="169"/>
                      <a:pt x="76" y="169"/>
                    </a:cubicBezTo>
                    <a:cubicBezTo>
                      <a:pt x="76" y="169"/>
                      <a:pt x="76" y="169"/>
                      <a:pt x="76" y="169"/>
                    </a:cubicBezTo>
                    <a:cubicBezTo>
                      <a:pt x="77" y="169"/>
                      <a:pt x="77" y="169"/>
                      <a:pt x="77" y="169"/>
                    </a:cubicBezTo>
                    <a:cubicBezTo>
                      <a:pt x="77" y="169"/>
                      <a:pt x="77" y="169"/>
                      <a:pt x="77" y="169"/>
                    </a:cubicBezTo>
                    <a:cubicBezTo>
                      <a:pt x="77" y="170"/>
                      <a:pt x="77" y="170"/>
                      <a:pt x="77" y="170"/>
                    </a:cubicBezTo>
                    <a:cubicBezTo>
                      <a:pt x="77" y="170"/>
                      <a:pt x="77" y="170"/>
                      <a:pt x="77" y="170"/>
                    </a:cubicBezTo>
                    <a:cubicBezTo>
                      <a:pt x="77" y="173"/>
                      <a:pt x="77" y="173"/>
                      <a:pt x="77" y="173"/>
                    </a:cubicBezTo>
                    <a:cubicBezTo>
                      <a:pt x="77" y="174"/>
                      <a:pt x="77" y="174"/>
                      <a:pt x="77" y="174"/>
                    </a:cubicBezTo>
                    <a:cubicBezTo>
                      <a:pt x="77" y="174"/>
                      <a:pt x="77" y="176"/>
                      <a:pt x="77" y="176"/>
                    </a:cubicBezTo>
                    <a:cubicBezTo>
                      <a:pt x="77" y="176"/>
                      <a:pt x="77" y="176"/>
                      <a:pt x="77" y="176"/>
                    </a:cubicBezTo>
                    <a:cubicBezTo>
                      <a:pt x="76" y="176"/>
                      <a:pt x="76" y="176"/>
                      <a:pt x="76" y="176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7" y="181"/>
                      <a:pt x="77" y="181"/>
                      <a:pt x="77" y="181"/>
                    </a:cubicBezTo>
                    <a:cubicBezTo>
                      <a:pt x="78" y="182"/>
                      <a:pt x="78" y="182"/>
                      <a:pt x="78" y="182"/>
                    </a:cubicBezTo>
                    <a:cubicBezTo>
                      <a:pt x="77" y="182"/>
                      <a:pt x="77" y="182"/>
                      <a:pt x="77" y="183"/>
                    </a:cubicBezTo>
                    <a:cubicBezTo>
                      <a:pt x="77" y="183"/>
                      <a:pt x="77" y="183"/>
                      <a:pt x="77" y="183"/>
                    </a:cubicBezTo>
                    <a:cubicBezTo>
                      <a:pt x="77" y="183"/>
                      <a:pt x="76" y="184"/>
                      <a:pt x="76" y="184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4" y="186"/>
                      <a:pt x="74" y="186"/>
                      <a:pt x="74" y="187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3" y="187"/>
                      <a:pt x="73" y="187"/>
                      <a:pt x="73" y="187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1" y="193"/>
                      <a:pt x="71" y="193"/>
                      <a:pt x="71" y="193"/>
                    </a:cubicBezTo>
                    <a:cubicBezTo>
                      <a:pt x="71" y="194"/>
                      <a:pt x="71" y="194"/>
                      <a:pt x="71" y="194"/>
                    </a:cubicBezTo>
                    <a:cubicBezTo>
                      <a:pt x="71" y="195"/>
                      <a:pt x="71" y="195"/>
                      <a:pt x="71" y="195"/>
                    </a:cubicBezTo>
                    <a:cubicBezTo>
                      <a:pt x="70" y="196"/>
                      <a:pt x="70" y="196"/>
                      <a:pt x="70" y="196"/>
                    </a:cubicBezTo>
                    <a:cubicBezTo>
                      <a:pt x="70" y="197"/>
                      <a:pt x="70" y="197"/>
                      <a:pt x="70" y="197"/>
                    </a:cubicBezTo>
                    <a:cubicBezTo>
                      <a:pt x="70" y="198"/>
                      <a:pt x="70" y="198"/>
                      <a:pt x="70" y="198"/>
                    </a:cubicBezTo>
                    <a:cubicBezTo>
                      <a:pt x="69" y="198"/>
                      <a:pt x="69" y="198"/>
                      <a:pt x="69" y="198"/>
                    </a:cubicBezTo>
                    <a:cubicBezTo>
                      <a:pt x="68" y="197"/>
                      <a:pt x="68" y="197"/>
                      <a:pt x="68" y="197"/>
                    </a:cubicBezTo>
                    <a:cubicBezTo>
                      <a:pt x="68" y="211"/>
                      <a:pt x="68" y="211"/>
                      <a:pt x="68" y="211"/>
                    </a:cubicBezTo>
                    <a:cubicBezTo>
                      <a:pt x="69" y="211"/>
                      <a:pt x="69" y="211"/>
                      <a:pt x="69" y="211"/>
                    </a:cubicBezTo>
                    <a:cubicBezTo>
                      <a:pt x="70" y="211"/>
                      <a:pt x="70" y="211"/>
                      <a:pt x="70" y="211"/>
                    </a:cubicBezTo>
                    <a:cubicBezTo>
                      <a:pt x="70" y="211"/>
                      <a:pt x="70" y="211"/>
                      <a:pt x="70" y="211"/>
                    </a:cubicBezTo>
                    <a:cubicBezTo>
                      <a:pt x="70" y="211"/>
                      <a:pt x="70" y="211"/>
                      <a:pt x="70" y="211"/>
                    </a:cubicBezTo>
                    <a:cubicBezTo>
                      <a:pt x="70" y="212"/>
                      <a:pt x="70" y="212"/>
                      <a:pt x="70" y="212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0" y="213"/>
                      <a:pt x="70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5"/>
                      <a:pt x="71" y="215"/>
                      <a:pt x="71" y="215"/>
                    </a:cubicBezTo>
                    <a:cubicBezTo>
                      <a:pt x="71" y="217"/>
                      <a:pt x="71" y="217"/>
                      <a:pt x="71" y="218"/>
                    </a:cubicBezTo>
                    <a:cubicBezTo>
                      <a:pt x="71" y="218"/>
                      <a:pt x="71" y="218"/>
                      <a:pt x="71" y="218"/>
                    </a:cubicBezTo>
                    <a:cubicBezTo>
                      <a:pt x="70" y="217"/>
                      <a:pt x="70" y="217"/>
                      <a:pt x="70" y="217"/>
                    </a:cubicBezTo>
                    <a:cubicBezTo>
                      <a:pt x="70" y="231"/>
                      <a:pt x="70" y="231"/>
                      <a:pt x="70" y="231"/>
                    </a:cubicBezTo>
                    <a:cubicBezTo>
                      <a:pt x="70" y="231"/>
                      <a:pt x="70" y="231"/>
                      <a:pt x="70" y="231"/>
                    </a:cubicBezTo>
                    <a:cubicBezTo>
                      <a:pt x="71" y="232"/>
                      <a:pt x="71" y="232"/>
                      <a:pt x="71" y="232"/>
                    </a:cubicBezTo>
                    <a:cubicBezTo>
                      <a:pt x="72" y="232"/>
                      <a:pt x="72" y="233"/>
                      <a:pt x="72" y="234"/>
                    </a:cubicBezTo>
                    <a:cubicBezTo>
                      <a:pt x="73" y="235"/>
                      <a:pt x="73" y="236"/>
                      <a:pt x="72" y="236"/>
                    </a:cubicBezTo>
                    <a:cubicBezTo>
                      <a:pt x="72" y="237"/>
                      <a:pt x="72" y="237"/>
                      <a:pt x="71" y="238"/>
                    </a:cubicBezTo>
                    <a:cubicBezTo>
                      <a:pt x="71" y="238"/>
                      <a:pt x="70" y="238"/>
                      <a:pt x="70" y="238"/>
                    </a:cubicBezTo>
                    <a:cubicBezTo>
                      <a:pt x="69" y="239"/>
                      <a:pt x="69" y="239"/>
                      <a:pt x="69" y="239"/>
                    </a:cubicBezTo>
                    <a:cubicBezTo>
                      <a:pt x="68" y="239"/>
                      <a:pt x="68" y="239"/>
                      <a:pt x="67" y="239"/>
                    </a:cubicBezTo>
                    <a:cubicBezTo>
                      <a:pt x="67" y="240"/>
                      <a:pt x="67" y="241"/>
                      <a:pt x="67" y="242"/>
                    </a:cubicBezTo>
                    <a:cubicBezTo>
                      <a:pt x="67" y="243"/>
                      <a:pt x="67" y="243"/>
                      <a:pt x="67" y="243"/>
                    </a:cubicBezTo>
                    <a:cubicBezTo>
                      <a:pt x="67" y="243"/>
                      <a:pt x="67" y="244"/>
                      <a:pt x="68" y="245"/>
                    </a:cubicBezTo>
                    <a:cubicBezTo>
                      <a:pt x="68" y="245"/>
                      <a:pt x="69" y="245"/>
                      <a:pt x="69" y="245"/>
                    </a:cubicBezTo>
                    <a:cubicBezTo>
                      <a:pt x="70" y="245"/>
                      <a:pt x="70" y="245"/>
                      <a:pt x="71" y="245"/>
                    </a:cubicBezTo>
                    <a:cubicBezTo>
                      <a:pt x="71" y="244"/>
                      <a:pt x="71" y="244"/>
                      <a:pt x="71" y="244"/>
                    </a:cubicBezTo>
                    <a:cubicBezTo>
                      <a:pt x="72" y="244"/>
                      <a:pt x="74" y="244"/>
                      <a:pt x="75" y="244"/>
                    </a:cubicBezTo>
                    <a:cubicBezTo>
                      <a:pt x="76" y="244"/>
                      <a:pt x="76" y="244"/>
                      <a:pt x="76" y="244"/>
                    </a:cubicBezTo>
                    <a:cubicBezTo>
                      <a:pt x="78" y="244"/>
                      <a:pt x="80" y="243"/>
                      <a:pt x="81" y="242"/>
                    </a:cubicBezTo>
                    <a:cubicBezTo>
                      <a:pt x="83" y="242"/>
                      <a:pt x="83" y="242"/>
                      <a:pt x="83" y="242"/>
                    </a:cubicBezTo>
                    <a:cubicBezTo>
                      <a:pt x="83" y="242"/>
                      <a:pt x="83" y="242"/>
                      <a:pt x="83" y="242"/>
                    </a:cubicBezTo>
                    <a:cubicBezTo>
                      <a:pt x="83" y="243"/>
                      <a:pt x="83" y="243"/>
                      <a:pt x="83" y="243"/>
                    </a:cubicBezTo>
                    <a:cubicBezTo>
                      <a:pt x="84" y="243"/>
                      <a:pt x="84" y="242"/>
                      <a:pt x="85" y="242"/>
                    </a:cubicBezTo>
                    <a:cubicBezTo>
                      <a:pt x="85" y="241"/>
                      <a:pt x="85" y="241"/>
                      <a:pt x="85" y="241"/>
                    </a:cubicBezTo>
                    <a:cubicBezTo>
                      <a:pt x="85" y="240"/>
                      <a:pt x="86" y="240"/>
                      <a:pt x="87" y="240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7" y="236"/>
                      <a:pt x="88" y="234"/>
                      <a:pt x="90" y="233"/>
                    </a:cubicBezTo>
                    <a:cubicBezTo>
                      <a:pt x="90" y="233"/>
                      <a:pt x="91" y="232"/>
                      <a:pt x="93" y="232"/>
                    </a:cubicBezTo>
                    <a:cubicBezTo>
                      <a:pt x="93" y="232"/>
                      <a:pt x="93" y="232"/>
                      <a:pt x="93" y="232"/>
                    </a:cubicBezTo>
                    <a:cubicBezTo>
                      <a:pt x="94" y="232"/>
                      <a:pt x="94" y="232"/>
                      <a:pt x="95" y="232"/>
                    </a:cubicBezTo>
                    <a:cubicBezTo>
                      <a:pt x="95" y="232"/>
                      <a:pt x="95" y="232"/>
                      <a:pt x="96" y="232"/>
                    </a:cubicBezTo>
                    <a:cubicBezTo>
                      <a:pt x="96" y="232"/>
                      <a:pt x="97" y="232"/>
                      <a:pt x="97" y="232"/>
                    </a:cubicBezTo>
                    <a:cubicBezTo>
                      <a:pt x="99" y="232"/>
                      <a:pt x="99" y="231"/>
                      <a:pt x="99" y="231"/>
                    </a:cubicBezTo>
                    <a:cubicBezTo>
                      <a:pt x="99" y="230"/>
                      <a:pt x="99" y="229"/>
                      <a:pt x="99" y="229"/>
                    </a:cubicBezTo>
                    <a:cubicBezTo>
                      <a:pt x="99" y="228"/>
                      <a:pt x="99" y="228"/>
                      <a:pt x="99" y="228"/>
                    </a:cubicBezTo>
                    <a:cubicBezTo>
                      <a:pt x="99" y="226"/>
                      <a:pt x="99" y="226"/>
                      <a:pt x="99" y="226"/>
                    </a:cubicBezTo>
                    <a:cubicBezTo>
                      <a:pt x="99" y="225"/>
                      <a:pt x="99" y="225"/>
                      <a:pt x="98" y="225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7" y="224"/>
                      <a:pt x="98" y="223"/>
                      <a:pt x="98" y="223"/>
                    </a:cubicBezTo>
                    <a:cubicBezTo>
                      <a:pt x="98" y="222"/>
                      <a:pt x="98" y="222"/>
                      <a:pt x="98" y="222"/>
                    </a:cubicBezTo>
                    <a:cubicBezTo>
                      <a:pt x="99" y="222"/>
                      <a:pt x="99" y="222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100" y="221"/>
                      <a:pt x="100" y="221"/>
                      <a:pt x="100" y="221"/>
                    </a:cubicBezTo>
                    <a:cubicBezTo>
                      <a:pt x="100" y="220"/>
                      <a:pt x="100" y="220"/>
                      <a:pt x="100" y="220"/>
                    </a:cubicBezTo>
                    <a:cubicBezTo>
                      <a:pt x="100" y="219"/>
                      <a:pt x="100" y="219"/>
                      <a:pt x="100" y="219"/>
                    </a:cubicBezTo>
                    <a:cubicBezTo>
                      <a:pt x="101" y="219"/>
                      <a:pt x="101" y="219"/>
                      <a:pt x="101" y="219"/>
                    </a:cubicBezTo>
                    <a:cubicBezTo>
                      <a:pt x="101" y="219"/>
                      <a:pt x="101" y="219"/>
                      <a:pt x="101" y="219"/>
                    </a:cubicBezTo>
                    <a:cubicBezTo>
                      <a:pt x="101" y="219"/>
                      <a:pt x="102" y="219"/>
                      <a:pt x="102" y="219"/>
                    </a:cubicBezTo>
                    <a:cubicBezTo>
                      <a:pt x="103" y="219"/>
                      <a:pt x="104" y="218"/>
                      <a:pt x="105" y="216"/>
                    </a:cubicBezTo>
                    <a:cubicBezTo>
                      <a:pt x="105" y="215"/>
                      <a:pt x="105" y="213"/>
                      <a:pt x="105" y="212"/>
                    </a:cubicBezTo>
                    <a:cubicBezTo>
                      <a:pt x="105" y="211"/>
                      <a:pt x="105" y="211"/>
                      <a:pt x="105" y="211"/>
                    </a:cubicBezTo>
                    <a:cubicBezTo>
                      <a:pt x="105" y="211"/>
                      <a:pt x="105" y="210"/>
                      <a:pt x="105" y="209"/>
                    </a:cubicBezTo>
                    <a:cubicBezTo>
                      <a:pt x="105" y="209"/>
                      <a:pt x="105" y="209"/>
                      <a:pt x="105" y="209"/>
                    </a:cubicBezTo>
                    <a:cubicBezTo>
                      <a:pt x="106" y="210"/>
                      <a:pt x="106" y="210"/>
                      <a:pt x="106" y="210"/>
                    </a:cubicBezTo>
                    <a:cubicBezTo>
                      <a:pt x="106" y="208"/>
                      <a:pt x="106" y="208"/>
                      <a:pt x="106" y="208"/>
                    </a:cubicBezTo>
                    <a:cubicBezTo>
                      <a:pt x="106" y="208"/>
                      <a:pt x="106" y="207"/>
                      <a:pt x="106" y="207"/>
                    </a:cubicBezTo>
                    <a:cubicBezTo>
                      <a:pt x="107" y="206"/>
                      <a:pt x="107" y="206"/>
                      <a:pt x="108" y="206"/>
                    </a:cubicBezTo>
                    <a:cubicBezTo>
                      <a:pt x="108" y="205"/>
                      <a:pt x="108" y="205"/>
                      <a:pt x="108" y="205"/>
                    </a:cubicBezTo>
                    <a:cubicBezTo>
                      <a:pt x="109" y="205"/>
                      <a:pt x="109" y="205"/>
                      <a:pt x="110" y="204"/>
                    </a:cubicBezTo>
                    <a:cubicBezTo>
                      <a:pt x="110" y="204"/>
                      <a:pt x="110" y="203"/>
                      <a:pt x="110" y="202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0" y="200"/>
                      <a:pt x="110" y="200"/>
                      <a:pt x="110" y="200"/>
                    </a:cubicBezTo>
                    <a:cubicBezTo>
                      <a:pt x="111" y="199"/>
                      <a:pt x="111" y="199"/>
                      <a:pt x="112" y="198"/>
                    </a:cubicBezTo>
                    <a:cubicBezTo>
                      <a:pt x="113" y="197"/>
                      <a:pt x="114" y="196"/>
                      <a:pt x="116" y="195"/>
                    </a:cubicBezTo>
                    <a:cubicBezTo>
                      <a:pt x="116" y="194"/>
                      <a:pt x="116" y="194"/>
                      <a:pt x="117" y="194"/>
                    </a:cubicBezTo>
                    <a:cubicBezTo>
                      <a:pt x="117" y="193"/>
                      <a:pt x="118" y="193"/>
                      <a:pt x="118" y="192"/>
                    </a:cubicBezTo>
                    <a:cubicBezTo>
                      <a:pt x="118" y="191"/>
                      <a:pt x="118" y="191"/>
                      <a:pt x="118" y="190"/>
                    </a:cubicBezTo>
                    <a:cubicBezTo>
                      <a:pt x="118" y="189"/>
                      <a:pt x="118" y="189"/>
                      <a:pt x="118" y="188"/>
                    </a:cubicBezTo>
                    <a:cubicBezTo>
                      <a:pt x="117" y="187"/>
                      <a:pt x="117" y="186"/>
                      <a:pt x="118" y="185"/>
                    </a:cubicBezTo>
                    <a:cubicBezTo>
                      <a:pt x="118" y="184"/>
                      <a:pt x="118" y="182"/>
                      <a:pt x="118" y="181"/>
                    </a:cubicBezTo>
                    <a:cubicBezTo>
                      <a:pt x="119" y="181"/>
                      <a:pt x="119" y="181"/>
                      <a:pt x="119" y="181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20" y="180"/>
                      <a:pt x="120" y="180"/>
                      <a:pt x="120" y="180"/>
                    </a:cubicBezTo>
                    <a:cubicBezTo>
                      <a:pt x="120" y="179"/>
                      <a:pt x="120" y="179"/>
                      <a:pt x="120" y="179"/>
                    </a:cubicBezTo>
                    <a:cubicBezTo>
                      <a:pt x="121" y="176"/>
                      <a:pt x="121" y="173"/>
                      <a:pt x="120" y="171"/>
                    </a:cubicBezTo>
                    <a:cubicBezTo>
                      <a:pt x="120" y="169"/>
                      <a:pt x="120" y="168"/>
                      <a:pt x="120" y="166"/>
                    </a:cubicBezTo>
                    <a:cubicBezTo>
                      <a:pt x="120" y="164"/>
                      <a:pt x="120" y="162"/>
                      <a:pt x="121" y="161"/>
                    </a:cubicBezTo>
                    <a:cubicBezTo>
                      <a:pt x="121" y="160"/>
                      <a:pt x="121" y="159"/>
                      <a:pt x="122" y="159"/>
                    </a:cubicBezTo>
                    <a:cubicBezTo>
                      <a:pt x="122" y="159"/>
                      <a:pt x="122" y="159"/>
                      <a:pt x="122" y="159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123" y="158"/>
                      <a:pt x="123" y="158"/>
                      <a:pt x="123" y="158"/>
                    </a:cubicBezTo>
                    <a:cubicBezTo>
                      <a:pt x="123" y="157"/>
                      <a:pt x="123" y="157"/>
                      <a:pt x="123" y="157"/>
                    </a:cubicBezTo>
                    <a:cubicBezTo>
                      <a:pt x="123" y="156"/>
                      <a:pt x="123" y="156"/>
                      <a:pt x="123" y="156"/>
                    </a:cubicBezTo>
                    <a:cubicBezTo>
                      <a:pt x="123" y="156"/>
                      <a:pt x="123" y="155"/>
                      <a:pt x="123" y="155"/>
                    </a:cubicBezTo>
                    <a:cubicBezTo>
                      <a:pt x="124" y="155"/>
                      <a:pt x="124" y="155"/>
                      <a:pt x="124" y="155"/>
                    </a:cubicBezTo>
                    <a:cubicBezTo>
                      <a:pt x="125" y="155"/>
                      <a:pt x="125" y="155"/>
                      <a:pt x="125" y="155"/>
                    </a:cubicBezTo>
                    <a:cubicBezTo>
                      <a:pt x="125" y="150"/>
                      <a:pt x="125" y="150"/>
                      <a:pt x="125" y="150"/>
                    </a:cubicBezTo>
                    <a:cubicBezTo>
                      <a:pt x="125" y="149"/>
                      <a:pt x="124" y="149"/>
                      <a:pt x="124" y="149"/>
                    </a:cubicBezTo>
                    <a:cubicBezTo>
                      <a:pt x="124" y="149"/>
                      <a:pt x="124" y="149"/>
                      <a:pt x="124" y="149"/>
                    </a:cubicBezTo>
                    <a:cubicBezTo>
                      <a:pt x="123" y="148"/>
                      <a:pt x="123" y="148"/>
                      <a:pt x="123" y="147"/>
                    </a:cubicBezTo>
                    <a:cubicBezTo>
                      <a:pt x="123" y="146"/>
                      <a:pt x="123" y="146"/>
                      <a:pt x="123" y="146"/>
                    </a:cubicBezTo>
                    <a:cubicBezTo>
                      <a:pt x="123" y="145"/>
                      <a:pt x="123" y="145"/>
                      <a:pt x="123" y="145"/>
                    </a:cubicBezTo>
                    <a:cubicBezTo>
                      <a:pt x="123" y="144"/>
                      <a:pt x="123" y="143"/>
                      <a:pt x="124" y="142"/>
                    </a:cubicBezTo>
                    <a:cubicBezTo>
                      <a:pt x="124" y="142"/>
                      <a:pt x="124" y="142"/>
                      <a:pt x="124" y="142"/>
                    </a:cubicBezTo>
                    <a:cubicBezTo>
                      <a:pt x="124" y="142"/>
                      <a:pt x="125" y="142"/>
                      <a:pt x="125" y="141"/>
                    </a:cubicBezTo>
                    <a:cubicBezTo>
                      <a:pt x="125" y="140"/>
                      <a:pt x="125" y="140"/>
                      <a:pt x="125" y="140"/>
                    </a:cubicBezTo>
                    <a:cubicBezTo>
                      <a:pt x="125" y="139"/>
                      <a:pt x="125" y="139"/>
                      <a:pt x="125" y="138"/>
                    </a:cubicBezTo>
                    <a:cubicBezTo>
                      <a:pt x="125" y="138"/>
                      <a:pt x="125" y="137"/>
                      <a:pt x="125" y="137"/>
                    </a:cubicBezTo>
                    <a:cubicBezTo>
                      <a:pt x="125" y="136"/>
                      <a:pt x="125" y="136"/>
                      <a:pt x="125" y="135"/>
                    </a:cubicBezTo>
                    <a:cubicBezTo>
                      <a:pt x="125" y="135"/>
                      <a:pt x="125" y="135"/>
                      <a:pt x="125" y="135"/>
                    </a:cubicBezTo>
                    <a:cubicBezTo>
                      <a:pt x="126" y="135"/>
                      <a:pt x="126" y="135"/>
                      <a:pt x="126" y="135"/>
                    </a:cubicBezTo>
                    <a:cubicBezTo>
                      <a:pt x="126" y="128"/>
                      <a:pt x="126" y="128"/>
                      <a:pt x="126" y="128"/>
                    </a:cubicBezTo>
                    <a:cubicBezTo>
                      <a:pt x="126" y="127"/>
                      <a:pt x="126" y="127"/>
                      <a:pt x="126" y="127"/>
                    </a:cubicBezTo>
                    <a:cubicBezTo>
                      <a:pt x="126" y="126"/>
                      <a:pt x="126" y="125"/>
                      <a:pt x="126" y="124"/>
                    </a:cubicBezTo>
                    <a:cubicBezTo>
                      <a:pt x="125" y="123"/>
                      <a:pt x="124" y="122"/>
                      <a:pt x="122" y="121"/>
                    </a:cubicBezTo>
                    <a:cubicBezTo>
                      <a:pt x="122" y="121"/>
                      <a:pt x="122" y="120"/>
                      <a:pt x="122" y="120"/>
                    </a:cubicBezTo>
                    <a:cubicBezTo>
                      <a:pt x="122" y="116"/>
                      <a:pt x="122" y="116"/>
                      <a:pt x="122" y="116"/>
                    </a:cubicBezTo>
                    <a:cubicBezTo>
                      <a:pt x="120" y="116"/>
                      <a:pt x="120" y="116"/>
                      <a:pt x="120" y="116"/>
                    </a:cubicBezTo>
                    <a:cubicBezTo>
                      <a:pt x="120" y="116"/>
                      <a:pt x="120" y="116"/>
                      <a:pt x="120" y="116"/>
                    </a:cubicBezTo>
                    <a:cubicBezTo>
                      <a:pt x="120" y="115"/>
                      <a:pt x="120" y="115"/>
                      <a:pt x="120" y="115"/>
                    </a:cubicBezTo>
                    <a:cubicBezTo>
                      <a:pt x="120" y="115"/>
                      <a:pt x="120" y="115"/>
                      <a:pt x="120" y="115"/>
                    </a:cubicBezTo>
                    <a:cubicBezTo>
                      <a:pt x="120" y="114"/>
                      <a:pt x="120" y="114"/>
                      <a:pt x="120" y="113"/>
                    </a:cubicBezTo>
                    <a:cubicBezTo>
                      <a:pt x="119" y="113"/>
                      <a:pt x="119" y="113"/>
                      <a:pt x="119" y="113"/>
                    </a:cubicBezTo>
                    <a:cubicBezTo>
                      <a:pt x="119" y="112"/>
                      <a:pt x="119" y="112"/>
                      <a:pt x="118" y="112"/>
                    </a:cubicBezTo>
                    <a:cubicBezTo>
                      <a:pt x="118" y="111"/>
                      <a:pt x="118" y="111"/>
                      <a:pt x="118" y="111"/>
                    </a:cubicBezTo>
                    <a:cubicBezTo>
                      <a:pt x="118" y="111"/>
                      <a:pt x="118" y="111"/>
                      <a:pt x="118" y="111"/>
                    </a:cubicBezTo>
                    <a:cubicBezTo>
                      <a:pt x="118" y="110"/>
                      <a:pt x="118" y="109"/>
                      <a:pt x="117" y="109"/>
                    </a:cubicBez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16" y="107"/>
                      <a:pt x="116" y="107"/>
                      <a:pt x="116" y="107"/>
                    </a:cubicBezTo>
                    <a:cubicBezTo>
                      <a:pt x="115" y="106"/>
                      <a:pt x="115" y="106"/>
                      <a:pt x="115" y="106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3" y="104"/>
                      <a:pt x="113" y="104"/>
                      <a:pt x="113" y="104"/>
                    </a:cubicBezTo>
                    <a:cubicBezTo>
                      <a:pt x="112" y="102"/>
                      <a:pt x="111" y="101"/>
                      <a:pt x="112" y="98"/>
                    </a:cubicBezTo>
                    <a:cubicBezTo>
                      <a:pt x="112" y="97"/>
                      <a:pt x="112" y="97"/>
                      <a:pt x="112" y="97"/>
                    </a:cubicBezTo>
                    <a:cubicBezTo>
                      <a:pt x="111" y="97"/>
                      <a:pt x="111" y="97"/>
                      <a:pt x="111" y="97"/>
                    </a:cubicBezTo>
                    <a:cubicBezTo>
                      <a:pt x="110" y="97"/>
                      <a:pt x="110" y="97"/>
                      <a:pt x="110" y="97"/>
                    </a:cubicBezTo>
                    <a:cubicBezTo>
                      <a:pt x="110" y="96"/>
                      <a:pt x="110" y="95"/>
                      <a:pt x="109" y="94"/>
                    </a:cubicBezTo>
                    <a:cubicBezTo>
                      <a:pt x="109" y="94"/>
                      <a:pt x="109" y="94"/>
                      <a:pt x="109" y="94"/>
                    </a:cubicBezTo>
                    <a:cubicBezTo>
                      <a:pt x="108" y="93"/>
                      <a:pt x="108" y="93"/>
                      <a:pt x="108" y="92"/>
                    </a:cubicBezTo>
                    <a:cubicBezTo>
                      <a:pt x="107" y="92"/>
                      <a:pt x="107" y="91"/>
                      <a:pt x="106" y="91"/>
                    </a:cubicBezTo>
                    <a:cubicBezTo>
                      <a:pt x="106" y="91"/>
                      <a:pt x="106" y="91"/>
                      <a:pt x="106" y="91"/>
                    </a:cubicBezTo>
                    <a:cubicBezTo>
                      <a:pt x="106" y="91"/>
                      <a:pt x="106" y="90"/>
                      <a:pt x="106" y="90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106" y="89"/>
                      <a:pt x="106" y="89"/>
                      <a:pt x="106" y="89"/>
                    </a:cubicBezTo>
                    <a:cubicBezTo>
                      <a:pt x="105" y="89"/>
                      <a:pt x="105" y="89"/>
                      <a:pt x="105" y="89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4" y="87"/>
                      <a:pt x="104" y="87"/>
                      <a:pt x="103" y="86"/>
                    </a:cubicBezTo>
                    <a:cubicBezTo>
                      <a:pt x="102" y="84"/>
                      <a:pt x="101" y="83"/>
                      <a:pt x="100" y="81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8" y="78"/>
                      <a:pt x="97" y="76"/>
                      <a:pt x="95" y="75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8" y="74"/>
                      <a:pt x="98" y="75"/>
                      <a:pt x="98" y="75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77"/>
                      <a:pt x="100" y="77"/>
                      <a:pt x="100" y="77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78"/>
                      <a:pt x="101" y="79"/>
                      <a:pt x="101" y="79"/>
                    </a:cubicBezTo>
                    <a:cubicBezTo>
                      <a:pt x="101" y="82"/>
                      <a:pt x="101" y="82"/>
                      <a:pt x="101" y="82"/>
                    </a:cubicBezTo>
                    <a:cubicBezTo>
                      <a:pt x="102" y="82"/>
                      <a:pt x="102" y="82"/>
                      <a:pt x="102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103" y="83"/>
                      <a:pt x="103" y="83"/>
                      <a:pt x="103" y="83"/>
                    </a:cubicBezTo>
                    <a:cubicBezTo>
                      <a:pt x="103" y="85"/>
                      <a:pt x="104" y="85"/>
                      <a:pt x="105" y="85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6" y="85"/>
                      <a:pt x="106" y="86"/>
                      <a:pt x="107" y="86"/>
                    </a:cubicBezTo>
                    <a:cubicBezTo>
                      <a:pt x="107" y="87"/>
                      <a:pt x="107" y="87"/>
                      <a:pt x="107" y="88"/>
                    </a:cubicBezTo>
                    <a:cubicBezTo>
                      <a:pt x="107" y="88"/>
                      <a:pt x="107" y="89"/>
                      <a:pt x="108" y="89"/>
                    </a:cubicBezTo>
                    <a:cubicBezTo>
                      <a:pt x="108" y="89"/>
                      <a:pt x="108" y="89"/>
                      <a:pt x="108" y="89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8" y="90"/>
                      <a:pt x="108" y="92"/>
                      <a:pt x="110" y="92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10" y="94"/>
                      <a:pt x="110" y="95"/>
                      <a:pt x="111" y="95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6"/>
                      <a:pt x="111" y="96"/>
                      <a:pt x="111" y="96"/>
                    </a:cubicBezTo>
                    <a:cubicBezTo>
                      <a:pt x="112" y="97"/>
                      <a:pt x="112" y="97"/>
                      <a:pt x="112" y="98"/>
                    </a:cubicBezTo>
                    <a:cubicBezTo>
                      <a:pt x="113" y="98"/>
                      <a:pt x="113" y="98"/>
                      <a:pt x="113" y="98"/>
                    </a:cubicBezTo>
                    <a:cubicBezTo>
                      <a:pt x="113" y="99"/>
                      <a:pt x="114" y="99"/>
                      <a:pt x="114" y="99"/>
                    </a:cubicBezTo>
                    <a:cubicBezTo>
                      <a:pt x="114" y="99"/>
                      <a:pt x="114" y="99"/>
                      <a:pt x="114" y="99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14" y="101"/>
                      <a:pt x="114" y="102"/>
                      <a:pt x="115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16" y="105"/>
                      <a:pt x="116" y="105"/>
                      <a:pt x="116" y="105"/>
                    </a:cubicBezTo>
                    <a:cubicBezTo>
                      <a:pt x="116" y="106"/>
                      <a:pt x="116" y="106"/>
                      <a:pt x="117" y="106"/>
                    </a:cubicBezTo>
                    <a:cubicBezTo>
                      <a:pt x="117" y="106"/>
                      <a:pt x="117" y="106"/>
                      <a:pt x="117" y="106"/>
                    </a:cubicBezTo>
                    <a:cubicBezTo>
                      <a:pt x="117" y="107"/>
                      <a:pt x="117" y="108"/>
                      <a:pt x="118" y="108"/>
                    </a:cubicBezTo>
                    <a:cubicBezTo>
                      <a:pt x="118" y="109"/>
                      <a:pt x="119" y="110"/>
                      <a:pt x="120" y="110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1" y="106"/>
                      <a:pt x="120" y="102"/>
                      <a:pt x="119" y="97"/>
                    </a:cubicBezTo>
                    <a:cubicBezTo>
                      <a:pt x="118" y="95"/>
                      <a:pt x="118" y="93"/>
                      <a:pt x="118" y="91"/>
                    </a:cubicBezTo>
                    <a:cubicBezTo>
                      <a:pt x="118" y="90"/>
                      <a:pt x="118" y="90"/>
                      <a:pt x="118" y="89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7"/>
                      <a:pt x="119" y="87"/>
                      <a:pt x="119" y="86"/>
                    </a:cubicBezTo>
                    <a:cubicBezTo>
                      <a:pt x="119" y="86"/>
                      <a:pt x="119" y="86"/>
                      <a:pt x="119" y="86"/>
                    </a:cubicBezTo>
                    <a:cubicBezTo>
                      <a:pt x="119" y="86"/>
                      <a:pt x="119" y="85"/>
                      <a:pt x="119" y="85"/>
                    </a:cubicBezTo>
                    <a:cubicBezTo>
                      <a:pt x="119" y="85"/>
                      <a:pt x="118" y="84"/>
                      <a:pt x="118" y="84"/>
                    </a:cubicBezTo>
                    <a:cubicBezTo>
                      <a:pt x="118" y="84"/>
                      <a:pt x="118" y="84"/>
                      <a:pt x="118" y="84"/>
                    </a:cubicBezTo>
                    <a:cubicBezTo>
                      <a:pt x="118" y="84"/>
                      <a:pt x="118" y="84"/>
                      <a:pt x="118" y="84"/>
                    </a:cubicBezTo>
                    <a:cubicBezTo>
                      <a:pt x="117" y="84"/>
                      <a:pt x="118" y="84"/>
                      <a:pt x="118" y="83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79"/>
                      <a:pt x="116" y="79"/>
                      <a:pt x="116" y="79"/>
                    </a:cubicBezTo>
                    <a:cubicBezTo>
                      <a:pt x="115" y="79"/>
                      <a:pt x="115" y="79"/>
                      <a:pt x="115" y="79"/>
                    </a:cubicBezTo>
                    <a:cubicBezTo>
                      <a:pt x="115" y="78"/>
                      <a:pt x="115" y="78"/>
                      <a:pt x="115" y="78"/>
                    </a:cubicBezTo>
                    <a:cubicBezTo>
                      <a:pt x="115" y="77"/>
                      <a:pt x="115" y="77"/>
                      <a:pt x="115" y="77"/>
                    </a:cubicBezTo>
                    <a:cubicBezTo>
                      <a:pt x="115" y="77"/>
                      <a:pt x="115" y="77"/>
                      <a:pt x="115" y="77"/>
                    </a:cubicBezTo>
                    <a:cubicBezTo>
                      <a:pt x="115" y="76"/>
                      <a:pt x="115" y="76"/>
                      <a:pt x="115" y="76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3"/>
                      <a:pt x="113" y="73"/>
                      <a:pt x="112" y="73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2" y="72"/>
                      <a:pt x="112" y="72"/>
                      <a:pt x="112" y="71"/>
                    </a:cubicBezTo>
                    <a:cubicBezTo>
                      <a:pt x="111" y="71"/>
                      <a:pt x="111" y="70"/>
                      <a:pt x="111" y="70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6"/>
                      <a:pt x="109" y="66"/>
                      <a:pt x="109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107" y="65"/>
                      <a:pt x="107" y="64"/>
                      <a:pt x="107" y="64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6" y="63"/>
                      <a:pt x="106" y="63"/>
                      <a:pt x="106" y="63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2"/>
                      <a:pt x="106" y="61"/>
                      <a:pt x="105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60"/>
                      <a:pt x="105" y="60"/>
                      <a:pt x="105" y="60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57"/>
                      <a:pt x="102" y="57"/>
                      <a:pt x="102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1" y="56"/>
                      <a:pt x="101" y="56"/>
                      <a:pt x="101" y="56"/>
                    </a:cubicBezTo>
                    <a:cubicBezTo>
                      <a:pt x="100" y="56"/>
                      <a:pt x="100" y="55"/>
                      <a:pt x="100" y="55"/>
                    </a:cubicBezTo>
                    <a:cubicBezTo>
                      <a:pt x="100" y="54"/>
                      <a:pt x="100" y="54"/>
                      <a:pt x="100" y="53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99" y="52"/>
                      <a:pt x="99" y="51"/>
                      <a:pt x="98" y="51"/>
                    </a:cubicBezTo>
                    <a:cubicBezTo>
                      <a:pt x="97" y="51"/>
                      <a:pt x="97" y="51"/>
                      <a:pt x="97" y="51"/>
                    </a:cubicBezTo>
                    <a:cubicBezTo>
                      <a:pt x="96" y="50"/>
                      <a:pt x="96" y="50"/>
                      <a:pt x="95" y="49"/>
                    </a:cubicBezTo>
                    <a:cubicBezTo>
                      <a:pt x="95" y="49"/>
                      <a:pt x="95" y="48"/>
                      <a:pt x="95" y="48"/>
                    </a:cubicBezTo>
                    <a:cubicBezTo>
                      <a:pt x="95" y="47"/>
                      <a:pt x="94" y="47"/>
                      <a:pt x="94" y="46"/>
                    </a:cubicBezTo>
                    <a:cubicBezTo>
                      <a:pt x="94" y="45"/>
                      <a:pt x="93" y="45"/>
                      <a:pt x="92" y="44"/>
                    </a:cubicBezTo>
                    <a:cubicBezTo>
                      <a:pt x="91" y="44"/>
                      <a:pt x="91" y="43"/>
                      <a:pt x="91" y="43"/>
                    </a:cubicBezTo>
                    <a:cubicBezTo>
                      <a:pt x="90" y="43"/>
                      <a:pt x="90" y="43"/>
                      <a:pt x="90" y="43"/>
                    </a:cubicBezTo>
                    <a:cubicBezTo>
                      <a:pt x="90" y="42"/>
                      <a:pt x="90" y="42"/>
                      <a:pt x="90" y="41"/>
                    </a:cubicBezTo>
                    <a:cubicBezTo>
                      <a:pt x="89" y="41"/>
                      <a:pt x="89" y="41"/>
                      <a:pt x="88" y="40"/>
                    </a:cubicBezTo>
                    <a:cubicBezTo>
                      <a:pt x="87" y="39"/>
                      <a:pt x="86" y="38"/>
                      <a:pt x="85" y="38"/>
                    </a:cubicBezTo>
                    <a:cubicBezTo>
                      <a:pt x="83" y="36"/>
                      <a:pt x="82" y="34"/>
                      <a:pt x="80" y="32"/>
                    </a:cubicBezTo>
                    <a:cubicBezTo>
                      <a:pt x="80" y="31"/>
                      <a:pt x="80" y="31"/>
                      <a:pt x="80" y="31"/>
                    </a:cubicBezTo>
                    <a:cubicBezTo>
                      <a:pt x="80" y="31"/>
                      <a:pt x="80" y="31"/>
                      <a:pt x="80" y="31"/>
                    </a:cubicBezTo>
                    <a:cubicBezTo>
                      <a:pt x="78" y="31"/>
                      <a:pt x="77" y="30"/>
                      <a:pt x="76" y="29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5" y="27"/>
                      <a:pt x="75" y="26"/>
                      <a:pt x="73" y="26"/>
                    </a:cubicBezTo>
                    <a:cubicBezTo>
                      <a:pt x="73" y="26"/>
                      <a:pt x="73" y="26"/>
                      <a:pt x="72" y="25"/>
                    </a:cubicBezTo>
                    <a:cubicBezTo>
                      <a:pt x="72" y="25"/>
                      <a:pt x="71" y="25"/>
                      <a:pt x="71" y="25"/>
                    </a:cubicBezTo>
                    <a:cubicBezTo>
                      <a:pt x="70" y="24"/>
                      <a:pt x="69" y="23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6" y="21"/>
                      <a:pt x="66" y="21"/>
                      <a:pt x="65" y="21"/>
                    </a:cubicBezTo>
                    <a:cubicBezTo>
                      <a:pt x="65" y="20"/>
                      <a:pt x="64" y="19"/>
                      <a:pt x="64" y="19"/>
                    </a:cubicBezTo>
                    <a:cubicBezTo>
                      <a:pt x="63" y="18"/>
                      <a:pt x="63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1" y="17"/>
                      <a:pt x="61" y="17"/>
                      <a:pt x="60" y="17"/>
                    </a:cubicBezTo>
                    <a:cubicBezTo>
                      <a:pt x="60" y="16"/>
                      <a:pt x="59" y="16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4"/>
                      <a:pt x="58" y="14"/>
                      <a:pt x="57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4"/>
                      <a:pt x="56" y="13"/>
                      <a:pt x="56" y="13"/>
                    </a:cubicBezTo>
                    <a:cubicBezTo>
                      <a:pt x="54" y="11"/>
                      <a:pt x="52" y="10"/>
                      <a:pt x="49" y="8"/>
                    </a:cubicBezTo>
                    <a:cubicBezTo>
                      <a:pt x="47" y="7"/>
                      <a:pt x="44" y="6"/>
                      <a:pt x="42" y="4"/>
                    </a:cubicBezTo>
                    <a:cubicBezTo>
                      <a:pt x="40" y="3"/>
                      <a:pt x="38" y="2"/>
                      <a:pt x="36" y="1"/>
                    </a:cubicBezTo>
                    <a:cubicBezTo>
                      <a:pt x="34" y="0"/>
                      <a:pt x="34" y="0"/>
                      <a:pt x="3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8" name="Freeform 42">
                <a:extLst>
                  <a:ext uri="{FF2B5EF4-FFF2-40B4-BE49-F238E27FC236}">
                    <a16:creationId xmlns:a16="http://schemas.microsoft.com/office/drawing/2014/main" id="{13E255F7-CC1D-4DE3-B069-46EFD89F6F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7" y="1838"/>
                <a:ext cx="322" cy="675"/>
              </a:xfrm>
              <a:custGeom>
                <a:avLst/>
                <a:gdLst>
                  <a:gd name="T0" fmla="*/ 3 w 135"/>
                  <a:gd name="T1" fmla="*/ 78 h 283"/>
                  <a:gd name="T2" fmla="*/ 0 w 135"/>
                  <a:gd name="T3" fmla="*/ 85 h 283"/>
                  <a:gd name="T4" fmla="*/ 9 w 135"/>
                  <a:gd name="T5" fmla="*/ 113 h 283"/>
                  <a:gd name="T6" fmla="*/ 14 w 135"/>
                  <a:gd name="T7" fmla="*/ 116 h 283"/>
                  <a:gd name="T8" fmla="*/ 18 w 135"/>
                  <a:gd name="T9" fmla="*/ 128 h 283"/>
                  <a:gd name="T10" fmla="*/ 25 w 135"/>
                  <a:gd name="T11" fmla="*/ 137 h 283"/>
                  <a:gd name="T12" fmla="*/ 22 w 135"/>
                  <a:gd name="T13" fmla="*/ 150 h 283"/>
                  <a:gd name="T14" fmla="*/ 20 w 135"/>
                  <a:gd name="T15" fmla="*/ 166 h 283"/>
                  <a:gd name="T16" fmla="*/ 29 w 135"/>
                  <a:gd name="T17" fmla="*/ 180 h 283"/>
                  <a:gd name="T18" fmla="*/ 32 w 135"/>
                  <a:gd name="T19" fmla="*/ 192 h 283"/>
                  <a:gd name="T20" fmla="*/ 42 w 135"/>
                  <a:gd name="T21" fmla="*/ 204 h 283"/>
                  <a:gd name="T22" fmla="*/ 48 w 135"/>
                  <a:gd name="T23" fmla="*/ 208 h 283"/>
                  <a:gd name="T24" fmla="*/ 51 w 135"/>
                  <a:gd name="T25" fmla="*/ 218 h 283"/>
                  <a:gd name="T26" fmla="*/ 54 w 135"/>
                  <a:gd name="T27" fmla="*/ 238 h 283"/>
                  <a:gd name="T28" fmla="*/ 57 w 135"/>
                  <a:gd name="T29" fmla="*/ 253 h 283"/>
                  <a:gd name="T30" fmla="*/ 66 w 135"/>
                  <a:gd name="T31" fmla="*/ 265 h 283"/>
                  <a:gd name="T32" fmla="*/ 74 w 135"/>
                  <a:gd name="T33" fmla="*/ 278 h 283"/>
                  <a:gd name="T34" fmla="*/ 80 w 135"/>
                  <a:gd name="T35" fmla="*/ 283 h 283"/>
                  <a:gd name="T36" fmla="*/ 84 w 135"/>
                  <a:gd name="T37" fmla="*/ 275 h 283"/>
                  <a:gd name="T38" fmla="*/ 79 w 135"/>
                  <a:gd name="T39" fmla="*/ 262 h 283"/>
                  <a:gd name="T40" fmla="*/ 85 w 135"/>
                  <a:gd name="T41" fmla="*/ 255 h 283"/>
                  <a:gd name="T42" fmla="*/ 90 w 135"/>
                  <a:gd name="T43" fmla="*/ 244 h 283"/>
                  <a:gd name="T44" fmla="*/ 98 w 135"/>
                  <a:gd name="T45" fmla="*/ 224 h 283"/>
                  <a:gd name="T46" fmla="*/ 111 w 135"/>
                  <a:gd name="T47" fmla="*/ 217 h 283"/>
                  <a:gd name="T48" fmla="*/ 119 w 135"/>
                  <a:gd name="T49" fmla="*/ 210 h 283"/>
                  <a:gd name="T50" fmla="*/ 124 w 135"/>
                  <a:gd name="T51" fmla="*/ 188 h 283"/>
                  <a:gd name="T52" fmla="*/ 134 w 135"/>
                  <a:gd name="T53" fmla="*/ 178 h 283"/>
                  <a:gd name="T54" fmla="*/ 133 w 135"/>
                  <a:gd name="T55" fmla="*/ 166 h 283"/>
                  <a:gd name="T56" fmla="*/ 120 w 135"/>
                  <a:gd name="T57" fmla="*/ 159 h 283"/>
                  <a:gd name="T58" fmla="*/ 104 w 135"/>
                  <a:gd name="T59" fmla="*/ 156 h 283"/>
                  <a:gd name="T60" fmla="*/ 91 w 135"/>
                  <a:gd name="T61" fmla="*/ 153 h 283"/>
                  <a:gd name="T62" fmla="*/ 95 w 135"/>
                  <a:gd name="T63" fmla="*/ 146 h 283"/>
                  <a:gd name="T64" fmla="*/ 85 w 135"/>
                  <a:gd name="T65" fmla="*/ 136 h 283"/>
                  <a:gd name="T66" fmla="*/ 70 w 135"/>
                  <a:gd name="T67" fmla="*/ 129 h 283"/>
                  <a:gd name="T68" fmla="*/ 60 w 135"/>
                  <a:gd name="T69" fmla="*/ 123 h 283"/>
                  <a:gd name="T70" fmla="*/ 44 w 135"/>
                  <a:gd name="T71" fmla="*/ 117 h 283"/>
                  <a:gd name="T72" fmla="*/ 32 w 135"/>
                  <a:gd name="T73" fmla="*/ 120 h 283"/>
                  <a:gd name="T74" fmla="*/ 29 w 135"/>
                  <a:gd name="T75" fmla="*/ 125 h 283"/>
                  <a:gd name="T76" fmla="*/ 20 w 135"/>
                  <a:gd name="T77" fmla="*/ 120 h 283"/>
                  <a:gd name="T78" fmla="*/ 19 w 135"/>
                  <a:gd name="T79" fmla="*/ 106 h 283"/>
                  <a:gd name="T80" fmla="*/ 18 w 135"/>
                  <a:gd name="T81" fmla="*/ 99 h 283"/>
                  <a:gd name="T82" fmla="*/ 14 w 135"/>
                  <a:gd name="T83" fmla="*/ 94 h 283"/>
                  <a:gd name="T84" fmla="*/ 7 w 135"/>
                  <a:gd name="T85" fmla="*/ 96 h 283"/>
                  <a:gd name="T86" fmla="*/ 10 w 135"/>
                  <a:gd name="T87" fmla="*/ 89 h 283"/>
                  <a:gd name="T88" fmla="*/ 15 w 135"/>
                  <a:gd name="T89" fmla="*/ 79 h 283"/>
                  <a:gd name="T90" fmla="*/ 27 w 135"/>
                  <a:gd name="T91" fmla="*/ 71 h 283"/>
                  <a:gd name="T92" fmla="*/ 32 w 135"/>
                  <a:gd name="T93" fmla="*/ 82 h 283"/>
                  <a:gd name="T94" fmla="*/ 39 w 135"/>
                  <a:gd name="T95" fmla="*/ 69 h 283"/>
                  <a:gd name="T96" fmla="*/ 43 w 135"/>
                  <a:gd name="T97" fmla="*/ 63 h 283"/>
                  <a:gd name="T98" fmla="*/ 56 w 135"/>
                  <a:gd name="T99" fmla="*/ 55 h 283"/>
                  <a:gd name="T100" fmla="*/ 68 w 135"/>
                  <a:gd name="T101" fmla="*/ 45 h 283"/>
                  <a:gd name="T102" fmla="*/ 74 w 135"/>
                  <a:gd name="T103" fmla="*/ 37 h 283"/>
                  <a:gd name="T104" fmla="*/ 83 w 135"/>
                  <a:gd name="T105" fmla="*/ 31 h 283"/>
                  <a:gd name="T106" fmla="*/ 80 w 135"/>
                  <a:gd name="T107" fmla="*/ 29 h 283"/>
                  <a:gd name="T108" fmla="*/ 96 w 135"/>
                  <a:gd name="T109" fmla="*/ 24 h 283"/>
                  <a:gd name="T110" fmla="*/ 102 w 135"/>
                  <a:gd name="T111" fmla="*/ 11 h 283"/>
                  <a:gd name="T112" fmla="*/ 96 w 135"/>
                  <a:gd name="T113" fmla="*/ 8 h 283"/>
                  <a:gd name="T114" fmla="*/ 80 w 135"/>
                  <a:gd name="T115" fmla="*/ 18 h 283"/>
                  <a:gd name="T116" fmla="*/ 72 w 135"/>
                  <a:gd name="T117" fmla="*/ 18 h 283"/>
                  <a:gd name="T118" fmla="*/ 76 w 135"/>
                  <a:gd name="T119" fmla="*/ 9 h 283"/>
                  <a:gd name="T120" fmla="*/ 86 w 135"/>
                  <a:gd name="T121" fmla="*/ 6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5" h="283">
                    <a:moveTo>
                      <a:pt x="71" y="39"/>
                    </a:move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39"/>
                      <a:pt x="71" y="39"/>
                      <a:pt x="71" y="39"/>
                    </a:cubicBezTo>
                    <a:moveTo>
                      <a:pt x="96" y="12"/>
                    </a:moveTo>
                    <a:cubicBezTo>
                      <a:pt x="96" y="12"/>
                      <a:pt x="96" y="12"/>
                      <a:pt x="96" y="12"/>
                    </a:cubicBezTo>
                    <a:moveTo>
                      <a:pt x="86" y="0"/>
                    </a:moveTo>
                    <a:cubicBezTo>
                      <a:pt x="84" y="0"/>
                      <a:pt x="84" y="0"/>
                      <a:pt x="84" y="0"/>
                    </a:cubicBezTo>
                    <a:cubicBezTo>
                      <a:pt x="83" y="0"/>
                      <a:pt x="82" y="0"/>
                      <a:pt x="81" y="0"/>
                    </a:cubicBezTo>
                    <a:cubicBezTo>
                      <a:pt x="72" y="5"/>
                      <a:pt x="63" y="10"/>
                      <a:pt x="56" y="16"/>
                    </a:cubicBezTo>
                    <a:cubicBezTo>
                      <a:pt x="39" y="28"/>
                      <a:pt x="25" y="41"/>
                      <a:pt x="14" y="57"/>
                    </a:cubicBezTo>
                    <a:cubicBezTo>
                      <a:pt x="9" y="63"/>
                      <a:pt x="5" y="69"/>
                      <a:pt x="1" y="76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3" y="78"/>
                      <a:pt x="3" y="78"/>
                      <a:pt x="3" y="78"/>
                    </a:cubicBezTo>
                    <a:cubicBezTo>
                      <a:pt x="3" y="78"/>
                      <a:pt x="3" y="78"/>
                      <a:pt x="3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3" y="79"/>
                      <a:pt x="3" y="79"/>
                      <a:pt x="3" y="80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3" y="83"/>
                      <a:pt x="2" y="83"/>
                      <a:pt x="2" y="83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5"/>
                      <a:pt x="1" y="86"/>
                      <a:pt x="1" y="86"/>
                    </a:cubicBezTo>
                    <a:cubicBezTo>
                      <a:pt x="1" y="86"/>
                      <a:pt x="1" y="86"/>
                      <a:pt x="1" y="8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5"/>
                      <a:pt x="0" y="106"/>
                      <a:pt x="1" y="106"/>
                    </a:cubicBezTo>
                    <a:cubicBezTo>
                      <a:pt x="1" y="106"/>
                      <a:pt x="1" y="106"/>
                      <a:pt x="1" y="106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3" y="108"/>
                      <a:pt x="4" y="108"/>
                      <a:pt x="4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6" y="109"/>
                      <a:pt x="6" y="109"/>
                      <a:pt x="6" y="109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5" y="110"/>
                      <a:pt x="6" y="110"/>
                      <a:pt x="6" y="111"/>
                    </a:cubicBezTo>
                    <a:cubicBezTo>
                      <a:pt x="7" y="111"/>
                      <a:pt x="7" y="111"/>
                      <a:pt x="7" y="111"/>
                    </a:cubicBezTo>
                    <a:cubicBezTo>
                      <a:pt x="7" y="111"/>
                      <a:pt x="8" y="112"/>
                      <a:pt x="8" y="113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1" y="113"/>
                      <a:pt x="11" y="114"/>
                      <a:pt x="11" y="114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12" y="115"/>
                      <a:pt x="12" y="115"/>
                      <a:pt x="12" y="115"/>
                    </a:cubicBezTo>
                    <a:cubicBezTo>
                      <a:pt x="12" y="115"/>
                      <a:pt x="13" y="115"/>
                      <a:pt x="13" y="115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3" y="116"/>
                      <a:pt x="13" y="116"/>
                      <a:pt x="13" y="116"/>
                    </a:cubicBezTo>
                    <a:cubicBezTo>
                      <a:pt x="14" y="116"/>
                      <a:pt x="14" y="116"/>
                      <a:pt x="14" y="116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14" y="117"/>
                      <a:pt x="14" y="118"/>
                      <a:pt x="15" y="119"/>
                    </a:cubicBezTo>
                    <a:cubicBezTo>
                      <a:pt x="15" y="119"/>
                      <a:pt x="15" y="119"/>
                      <a:pt x="15" y="119"/>
                    </a:cubicBezTo>
                    <a:cubicBezTo>
                      <a:pt x="15" y="120"/>
                      <a:pt x="15" y="120"/>
                      <a:pt x="15" y="120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6" y="121"/>
                      <a:pt x="16" y="121"/>
                      <a:pt x="16" y="121"/>
                    </a:cubicBezTo>
                    <a:cubicBezTo>
                      <a:pt x="17" y="121"/>
                      <a:pt x="17" y="121"/>
                      <a:pt x="17" y="121"/>
                    </a:cubicBezTo>
                    <a:cubicBezTo>
                      <a:pt x="17" y="122"/>
                      <a:pt x="17" y="123"/>
                      <a:pt x="17" y="124"/>
                    </a:cubicBezTo>
                    <a:cubicBezTo>
                      <a:pt x="17" y="124"/>
                      <a:pt x="17" y="124"/>
                      <a:pt x="17" y="125"/>
                    </a:cubicBezTo>
                    <a:cubicBezTo>
                      <a:pt x="17" y="125"/>
                      <a:pt x="17" y="125"/>
                      <a:pt x="17" y="125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7" y="127"/>
                      <a:pt x="17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9"/>
                      <a:pt x="18" y="129"/>
                      <a:pt x="18" y="129"/>
                    </a:cubicBezTo>
                    <a:cubicBezTo>
                      <a:pt x="23" y="129"/>
                      <a:pt x="23" y="129"/>
                      <a:pt x="23" y="129"/>
                    </a:cubicBezTo>
                    <a:cubicBezTo>
                      <a:pt x="23" y="129"/>
                      <a:pt x="23" y="129"/>
                      <a:pt x="23" y="129"/>
                    </a:cubicBezTo>
                    <a:cubicBezTo>
                      <a:pt x="23" y="129"/>
                      <a:pt x="23" y="129"/>
                      <a:pt x="23" y="129"/>
                    </a:cubicBezTo>
                    <a:cubicBezTo>
                      <a:pt x="24" y="129"/>
                      <a:pt x="24" y="129"/>
                      <a:pt x="24" y="129"/>
                    </a:cubicBezTo>
                    <a:cubicBezTo>
                      <a:pt x="24" y="131"/>
                      <a:pt x="24" y="131"/>
                      <a:pt x="24" y="131"/>
                    </a:cubicBezTo>
                    <a:cubicBezTo>
                      <a:pt x="24" y="132"/>
                      <a:pt x="25" y="132"/>
                      <a:pt x="25" y="132"/>
                    </a:cubicBezTo>
                    <a:cubicBezTo>
                      <a:pt x="25" y="132"/>
                      <a:pt x="25" y="132"/>
                      <a:pt x="25" y="132"/>
                    </a:cubicBezTo>
                    <a:cubicBezTo>
                      <a:pt x="26" y="133"/>
                      <a:pt x="26" y="134"/>
                      <a:pt x="26" y="135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25" y="137"/>
                      <a:pt x="25" y="137"/>
                      <a:pt x="25" y="137"/>
                    </a:cubicBezTo>
                    <a:cubicBezTo>
                      <a:pt x="27" y="136"/>
                      <a:pt x="27" y="136"/>
                      <a:pt x="27" y="136"/>
                    </a:cubicBezTo>
                    <a:cubicBezTo>
                      <a:pt x="27" y="136"/>
                      <a:pt x="27" y="137"/>
                      <a:pt x="27" y="138"/>
                    </a:cubicBezTo>
                    <a:cubicBezTo>
                      <a:pt x="27" y="139"/>
                      <a:pt x="27" y="140"/>
                      <a:pt x="27" y="140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6" y="145"/>
                      <a:pt x="26" y="145"/>
                      <a:pt x="26" y="145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4" y="147"/>
                      <a:pt x="24" y="147"/>
                      <a:pt x="24" y="147"/>
                    </a:cubicBezTo>
                    <a:cubicBezTo>
                      <a:pt x="24" y="147"/>
                      <a:pt x="24" y="147"/>
                      <a:pt x="24" y="148"/>
                    </a:cubicBezTo>
                    <a:cubicBezTo>
                      <a:pt x="23" y="148"/>
                      <a:pt x="23" y="149"/>
                      <a:pt x="23" y="149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21" y="153"/>
                      <a:pt x="21" y="153"/>
                      <a:pt x="21" y="153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1" y="155"/>
                      <a:pt x="21" y="156"/>
                      <a:pt x="22" y="156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1" y="158"/>
                      <a:pt x="21" y="158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1" y="160"/>
                      <a:pt x="21" y="160"/>
                      <a:pt x="21" y="160"/>
                    </a:cubicBezTo>
                    <a:cubicBezTo>
                      <a:pt x="21" y="160"/>
                      <a:pt x="21" y="160"/>
                      <a:pt x="21" y="160"/>
                    </a:cubicBezTo>
                    <a:cubicBezTo>
                      <a:pt x="20" y="160"/>
                      <a:pt x="20" y="160"/>
                      <a:pt x="20" y="160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0" y="166"/>
                      <a:pt x="20" y="168"/>
                      <a:pt x="21" y="168"/>
                    </a:cubicBezTo>
                    <a:cubicBezTo>
                      <a:pt x="21" y="168"/>
                      <a:pt x="21" y="168"/>
                      <a:pt x="22" y="169"/>
                    </a:cubicBezTo>
                    <a:cubicBezTo>
                      <a:pt x="23" y="169"/>
                      <a:pt x="24" y="171"/>
                      <a:pt x="24" y="172"/>
                    </a:cubicBezTo>
                    <a:cubicBezTo>
                      <a:pt x="24" y="172"/>
                      <a:pt x="25" y="173"/>
                      <a:pt x="25" y="173"/>
                    </a:cubicBezTo>
                    <a:cubicBezTo>
                      <a:pt x="25" y="174"/>
                      <a:pt x="25" y="174"/>
                      <a:pt x="26" y="175"/>
                    </a:cubicBezTo>
                    <a:cubicBezTo>
                      <a:pt x="26" y="175"/>
                      <a:pt x="26" y="176"/>
                      <a:pt x="27" y="176"/>
                    </a:cubicBezTo>
                    <a:cubicBezTo>
                      <a:pt x="27" y="177"/>
                      <a:pt x="27" y="177"/>
                      <a:pt x="27" y="177"/>
                    </a:cubicBezTo>
                    <a:cubicBezTo>
                      <a:pt x="27" y="178"/>
                      <a:pt x="27" y="178"/>
                      <a:pt x="28" y="178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28" y="179"/>
                      <a:pt x="28" y="179"/>
                      <a:pt x="28" y="179"/>
                    </a:cubicBezTo>
                    <a:cubicBezTo>
                      <a:pt x="28" y="179"/>
                      <a:pt x="28" y="179"/>
                      <a:pt x="28" y="179"/>
                    </a:cubicBezTo>
                    <a:cubicBezTo>
                      <a:pt x="28" y="179"/>
                      <a:pt x="28" y="179"/>
                      <a:pt x="28" y="179"/>
                    </a:cubicBezTo>
                    <a:cubicBezTo>
                      <a:pt x="28" y="180"/>
                      <a:pt x="28" y="180"/>
                      <a:pt x="29" y="180"/>
                    </a:cubicBezTo>
                    <a:cubicBezTo>
                      <a:pt x="29" y="181"/>
                      <a:pt x="29" y="181"/>
                      <a:pt x="29" y="181"/>
                    </a:cubicBezTo>
                    <a:cubicBezTo>
                      <a:pt x="30" y="181"/>
                      <a:pt x="30" y="181"/>
                      <a:pt x="30" y="181"/>
                    </a:cubicBezTo>
                    <a:cubicBezTo>
                      <a:pt x="30" y="182"/>
                      <a:pt x="30" y="182"/>
                      <a:pt x="30" y="182"/>
                    </a:cubicBezTo>
                    <a:cubicBezTo>
                      <a:pt x="30" y="183"/>
                      <a:pt x="30" y="183"/>
                      <a:pt x="30" y="183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1" y="184"/>
                      <a:pt x="31" y="184"/>
                      <a:pt x="31" y="184"/>
                    </a:cubicBezTo>
                    <a:cubicBezTo>
                      <a:pt x="31" y="184"/>
                      <a:pt x="31" y="184"/>
                      <a:pt x="31" y="184"/>
                    </a:cubicBezTo>
                    <a:cubicBezTo>
                      <a:pt x="31" y="184"/>
                      <a:pt x="31" y="184"/>
                      <a:pt x="31" y="184"/>
                    </a:cubicBezTo>
                    <a:cubicBezTo>
                      <a:pt x="32" y="184"/>
                      <a:pt x="31" y="186"/>
                      <a:pt x="31" y="187"/>
                    </a:cubicBezTo>
                    <a:cubicBezTo>
                      <a:pt x="31" y="188"/>
                      <a:pt x="31" y="189"/>
                      <a:pt x="31" y="189"/>
                    </a:cubicBezTo>
                    <a:cubicBezTo>
                      <a:pt x="31" y="190"/>
                      <a:pt x="31" y="190"/>
                      <a:pt x="31" y="190"/>
                    </a:cubicBezTo>
                    <a:cubicBezTo>
                      <a:pt x="31" y="190"/>
                      <a:pt x="31" y="190"/>
                      <a:pt x="31" y="190"/>
                    </a:cubicBezTo>
                    <a:cubicBezTo>
                      <a:pt x="31" y="192"/>
                      <a:pt x="31" y="192"/>
                      <a:pt x="31" y="192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33" y="192"/>
                      <a:pt x="33" y="192"/>
                      <a:pt x="33" y="192"/>
                    </a:cubicBezTo>
                    <a:cubicBezTo>
                      <a:pt x="33" y="193"/>
                      <a:pt x="33" y="193"/>
                      <a:pt x="34" y="194"/>
                    </a:cubicBezTo>
                    <a:cubicBezTo>
                      <a:pt x="34" y="194"/>
                      <a:pt x="34" y="195"/>
                      <a:pt x="34" y="195"/>
                    </a:cubicBezTo>
                    <a:cubicBezTo>
                      <a:pt x="34" y="195"/>
                      <a:pt x="34" y="195"/>
                      <a:pt x="34" y="195"/>
                    </a:cubicBezTo>
                    <a:cubicBezTo>
                      <a:pt x="34" y="196"/>
                      <a:pt x="34" y="196"/>
                      <a:pt x="35" y="197"/>
                    </a:cubicBezTo>
                    <a:cubicBezTo>
                      <a:pt x="35" y="197"/>
                      <a:pt x="35" y="197"/>
                      <a:pt x="35" y="197"/>
                    </a:cubicBezTo>
                    <a:cubicBezTo>
                      <a:pt x="36" y="197"/>
                      <a:pt x="36" y="198"/>
                      <a:pt x="36" y="198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1" y="202"/>
                      <a:pt x="41" y="202"/>
                      <a:pt x="41" y="202"/>
                    </a:cubicBezTo>
                    <a:cubicBezTo>
                      <a:pt x="41" y="203"/>
                      <a:pt x="42" y="204"/>
                      <a:pt x="42" y="204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4" y="204"/>
                      <a:pt x="44" y="204"/>
                      <a:pt x="44" y="204"/>
                    </a:cubicBezTo>
                    <a:cubicBezTo>
                      <a:pt x="44" y="204"/>
                      <a:pt x="44" y="204"/>
                      <a:pt x="44" y="204"/>
                    </a:cubicBezTo>
                    <a:cubicBezTo>
                      <a:pt x="45" y="204"/>
                      <a:pt x="45" y="204"/>
                      <a:pt x="46" y="204"/>
                    </a:cubicBezTo>
                    <a:cubicBezTo>
                      <a:pt x="46" y="205"/>
                      <a:pt x="46" y="205"/>
                      <a:pt x="47" y="205"/>
                    </a:cubicBezTo>
                    <a:cubicBezTo>
                      <a:pt x="47" y="205"/>
                      <a:pt x="47" y="205"/>
                      <a:pt x="47" y="205"/>
                    </a:cubicBezTo>
                    <a:cubicBezTo>
                      <a:pt x="47" y="205"/>
                      <a:pt x="47" y="205"/>
                      <a:pt x="47" y="205"/>
                    </a:cubicBezTo>
                    <a:cubicBezTo>
                      <a:pt x="48" y="205"/>
                      <a:pt x="48" y="205"/>
                      <a:pt x="48" y="205"/>
                    </a:cubicBezTo>
                    <a:cubicBezTo>
                      <a:pt x="48" y="205"/>
                      <a:pt x="48" y="205"/>
                      <a:pt x="48" y="205"/>
                    </a:cubicBezTo>
                    <a:cubicBezTo>
                      <a:pt x="48" y="205"/>
                      <a:pt x="48" y="205"/>
                      <a:pt x="48" y="205"/>
                    </a:cubicBezTo>
                    <a:cubicBezTo>
                      <a:pt x="49" y="206"/>
                      <a:pt x="49" y="206"/>
                      <a:pt x="49" y="206"/>
                    </a:cubicBezTo>
                    <a:cubicBezTo>
                      <a:pt x="49" y="207"/>
                      <a:pt x="49" y="207"/>
                      <a:pt x="48" y="208"/>
                    </a:cubicBezTo>
                    <a:cubicBezTo>
                      <a:pt x="48" y="209"/>
                      <a:pt x="48" y="210"/>
                      <a:pt x="48" y="210"/>
                    </a:cubicBezTo>
                    <a:cubicBezTo>
                      <a:pt x="48" y="211"/>
                      <a:pt x="48" y="211"/>
                      <a:pt x="48" y="212"/>
                    </a:cubicBezTo>
                    <a:cubicBezTo>
                      <a:pt x="48" y="212"/>
                      <a:pt x="48" y="212"/>
                      <a:pt x="48" y="212"/>
                    </a:cubicBezTo>
                    <a:cubicBezTo>
                      <a:pt x="48" y="212"/>
                      <a:pt x="48" y="214"/>
                      <a:pt x="49" y="214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50" y="215"/>
                      <a:pt x="50" y="215"/>
                      <a:pt x="50" y="215"/>
                    </a:cubicBezTo>
                    <a:cubicBezTo>
                      <a:pt x="50" y="215"/>
                      <a:pt x="50" y="215"/>
                      <a:pt x="50" y="215"/>
                    </a:cubicBezTo>
                    <a:cubicBezTo>
                      <a:pt x="50" y="215"/>
                      <a:pt x="50" y="215"/>
                      <a:pt x="50" y="215"/>
                    </a:cubicBezTo>
                    <a:cubicBezTo>
                      <a:pt x="50" y="215"/>
                      <a:pt x="50" y="216"/>
                      <a:pt x="50" y="216"/>
                    </a:cubicBezTo>
                    <a:cubicBezTo>
                      <a:pt x="50" y="216"/>
                      <a:pt x="50" y="217"/>
                      <a:pt x="51" y="217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51" y="217"/>
                      <a:pt x="51" y="217"/>
                      <a:pt x="51" y="218"/>
                    </a:cubicBezTo>
                    <a:cubicBezTo>
                      <a:pt x="51" y="219"/>
                      <a:pt x="51" y="219"/>
                      <a:pt x="51" y="219"/>
                    </a:cubicBezTo>
                    <a:cubicBezTo>
                      <a:pt x="51" y="219"/>
                      <a:pt x="51" y="219"/>
                      <a:pt x="51" y="219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3" y="220"/>
                      <a:pt x="53" y="220"/>
                      <a:pt x="53" y="220"/>
                    </a:cubicBezTo>
                    <a:cubicBezTo>
                      <a:pt x="53" y="220"/>
                      <a:pt x="53" y="221"/>
                      <a:pt x="53" y="221"/>
                    </a:cubicBezTo>
                    <a:cubicBezTo>
                      <a:pt x="53" y="222"/>
                      <a:pt x="53" y="222"/>
                      <a:pt x="53" y="223"/>
                    </a:cubicBezTo>
                    <a:cubicBezTo>
                      <a:pt x="53" y="223"/>
                      <a:pt x="53" y="224"/>
                      <a:pt x="53" y="225"/>
                    </a:cubicBezTo>
                    <a:cubicBezTo>
                      <a:pt x="53" y="236"/>
                      <a:pt x="53" y="236"/>
                      <a:pt x="53" y="236"/>
                    </a:cubicBezTo>
                    <a:cubicBezTo>
                      <a:pt x="53" y="237"/>
                      <a:pt x="53" y="237"/>
                      <a:pt x="53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8"/>
                      <a:pt x="54" y="238"/>
                      <a:pt x="54" y="238"/>
                    </a:cubicBezTo>
                    <a:cubicBezTo>
                      <a:pt x="54" y="239"/>
                      <a:pt x="54" y="239"/>
                      <a:pt x="55" y="240"/>
                    </a:cubicBezTo>
                    <a:cubicBezTo>
                      <a:pt x="55" y="240"/>
                      <a:pt x="55" y="240"/>
                      <a:pt x="55" y="240"/>
                    </a:cubicBezTo>
                    <a:cubicBezTo>
                      <a:pt x="56" y="240"/>
                      <a:pt x="56" y="241"/>
                      <a:pt x="56" y="241"/>
                    </a:cubicBezTo>
                    <a:cubicBezTo>
                      <a:pt x="56" y="242"/>
                      <a:pt x="56" y="243"/>
                      <a:pt x="56" y="244"/>
                    </a:cubicBezTo>
                    <a:cubicBezTo>
                      <a:pt x="56" y="245"/>
                      <a:pt x="56" y="245"/>
                      <a:pt x="56" y="246"/>
                    </a:cubicBezTo>
                    <a:cubicBezTo>
                      <a:pt x="56" y="247"/>
                      <a:pt x="56" y="247"/>
                      <a:pt x="56" y="247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57" y="247"/>
                      <a:pt x="57" y="247"/>
                      <a:pt x="57" y="249"/>
                    </a:cubicBezTo>
                    <a:cubicBezTo>
                      <a:pt x="57" y="249"/>
                      <a:pt x="57" y="249"/>
                      <a:pt x="57" y="250"/>
                    </a:cubicBezTo>
                    <a:cubicBezTo>
                      <a:pt x="57" y="250"/>
                      <a:pt x="57" y="251"/>
                      <a:pt x="57" y="251"/>
                    </a:cubicBezTo>
                    <a:cubicBezTo>
                      <a:pt x="57" y="251"/>
                      <a:pt x="57" y="252"/>
                      <a:pt x="57" y="252"/>
                    </a:cubicBezTo>
                    <a:cubicBezTo>
                      <a:pt x="57" y="253"/>
                      <a:pt x="57" y="253"/>
                      <a:pt x="57" y="253"/>
                    </a:cubicBezTo>
                    <a:cubicBezTo>
                      <a:pt x="57" y="255"/>
                      <a:pt x="58" y="257"/>
                      <a:pt x="59" y="258"/>
                    </a:cubicBezTo>
                    <a:cubicBezTo>
                      <a:pt x="59" y="258"/>
                      <a:pt x="59" y="258"/>
                      <a:pt x="59" y="258"/>
                    </a:cubicBezTo>
                    <a:cubicBezTo>
                      <a:pt x="61" y="259"/>
                      <a:pt x="61" y="259"/>
                      <a:pt x="61" y="260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3" y="261"/>
                      <a:pt x="63" y="261"/>
                      <a:pt x="63" y="261"/>
                    </a:cubicBezTo>
                    <a:cubicBezTo>
                      <a:pt x="63" y="261"/>
                      <a:pt x="63" y="261"/>
                      <a:pt x="63" y="261"/>
                    </a:cubicBezTo>
                    <a:cubicBezTo>
                      <a:pt x="63" y="261"/>
                      <a:pt x="63" y="261"/>
                      <a:pt x="63" y="261"/>
                    </a:cubicBezTo>
                    <a:cubicBezTo>
                      <a:pt x="63" y="262"/>
                      <a:pt x="63" y="262"/>
                      <a:pt x="63" y="262"/>
                    </a:cubicBezTo>
                    <a:cubicBezTo>
                      <a:pt x="63" y="262"/>
                      <a:pt x="63" y="262"/>
                      <a:pt x="63" y="262"/>
                    </a:cubicBezTo>
                    <a:cubicBezTo>
                      <a:pt x="63" y="263"/>
                      <a:pt x="63" y="263"/>
                      <a:pt x="64" y="263"/>
                    </a:cubicBezTo>
                    <a:cubicBezTo>
                      <a:pt x="64" y="264"/>
                      <a:pt x="64" y="264"/>
                      <a:pt x="64" y="264"/>
                    </a:cubicBezTo>
                    <a:cubicBezTo>
                      <a:pt x="64" y="265"/>
                      <a:pt x="65" y="265"/>
                      <a:pt x="65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6" y="267"/>
                      <a:pt x="66" y="268"/>
                      <a:pt x="67" y="269"/>
                    </a:cubicBezTo>
                    <a:cubicBezTo>
                      <a:pt x="67" y="269"/>
                      <a:pt x="68" y="269"/>
                      <a:pt x="68" y="270"/>
                    </a:cubicBezTo>
                    <a:cubicBezTo>
                      <a:pt x="69" y="270"/>
                      <a:pt x="70" y="271"/>
                      <a:pt x="70" y="272"/>
                    </a:cubicBezTo>
                    <a:cubicBezTo>
                      <a:pt x="70" y="273"/>
                      <a:pt x="70" y="273"/>
                      <a:pt x="70" y="273"/>
                    </a:cubicBezTo>
                    <a:cubicBezTo>
                      <a:pt x="70" y="273"/>
                      <a:pt x="70" y="273"/>
                      <a:pt x="70" y="273"/>
                    </a:cubicBezTo>
                    <a:cubicBezTo>
                      <a:pt x="70" y="273"/>
                      <a:pt x="70" y="273"/>
                      <a:pt x="70" y="274"/>
                    </a:cubicBezTo>
                    <a:cubicBezTo>
                      <a:pt x="70" y="274"/>
                      <a:pt x="70" y="274"/>
                      <a:pt x="70" y="274"/>
                    </a:cubicBezTo>
                    <a:cubicBezTo>
                      <a:pt x="70" y="274"/>
                      <a:pt x="70" y="274"/>
                      <a:pt x="70" y="274"/>
                    </a:cubicBezTo>
                    <a:cubicBezTo>
                      <a:pt x="70" y="274"/>
                      <a:pt x="70" y="275"/>
                      <a:pt x="71" y="275"/>
                    </a:cubicBezTo>
                    <a:cubicBezTo>
                      <a:pt x="72" y="276"/>
                      <a:pt x="72" y="276"/>
                      <a:pt x="72" y="276"/>
                    </a:cubicBezTo>
                    <a:cubicBezTo>
                      <a:pt x="72" y="276"/>
                      <a:pt x="72" y="277"/>
                      <a:pt x="73" y="277"/>
                    </a:cubicBezTo>
                    <a:cubicBezTo>
                      <a:pt x="73" y="277"/>
                      <a:pt x="73" y="277"/>
                      <a:pt x="73" y="277"/>
                    </a:cubicBezTo>
                    <a:cubicBezTo>
                      <a:pt x="73" y="278"/>
                      <a:pt x="73" y="278"/>
                      <a:pt x="74" y="278"/>
                    </a:cubicBezTo>
                    <a:cubicBezTo>
                      <a:pt x="74" y="279"/>
                      <a:pt x="74" y="279"/>
                      <a:pt x="74" y="279"/>
                    </a:cubicBezTo>
                    <a:cubicBezTo>
                      <a:pt x="75" y="280"/>
                      <a:pt x="76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1"/>
                      <a:pt x="77" y="281"/>
                      <a:pt x="77" y="281"/>
                    </a:cubicBezTo>
                    <a:cubicBezTo>
                      <a:pt x="78" y="281"/>
                      <a:pt x="78" y="281"/>
                      <a:pt x="78" y="281"/>
                    </a:cubicBezTo>
                    <a:cubicBezTo>
                      <a:pt x="79" y="281"/>
                      <a:pt x="79" y="281"/>
                      <a:pt x="79" y="281"/>
                    </a:cubicBezTo>
                    <a:cubicBezTo>
                      <a:pt x="79" y="281"/>
                      <a:pt x="79" y="281"/>
                      <a:pt x="79" y="281"/>
                    </a:cubicBezTo>
                    <a:cubicBezTo>
                      <a:pt x="80" y="281"/>
                      <a:pt x="80" y="281"/>
                      <a:pt x="80" y="281"/>
                    </a:cubicBezTo>
                    <a:cubicBezTo>
                      <a:pt x="80" y="281"/>
                      <a:pt x="80" y="281"/>
                      <a:pt x="80" y="281"/>
                    </a:cubicBezTo>
                    <a:cubicBezTo>
                      <a:pt x="80" y="281"/>
                      <a:pt x="80" y="281"/>
                      <a:pt x="80" y="281"/>
                    </a:cubicBezTo>
                    <a:cubicBezTo>
                      <a:pt x="80" y="283"/>
                      <a:pt x="80" y="283"/>
                      <a:pt x="80" y="283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1" y="283"/>
                      <a:pt x="82" y="283"/>
                      <a:pt x="82" y="283"/>
                    </a:cubicBezTo>
                    <a:cubicBezTo>
                      <a:pt x="83" y="283"/>
                      <a:pt x="84" y="283"/>
                      <a:pt x="84" y="282"/>
                    </a:cubicBezTo>
                    <a:cubicBezTo>
                      <a:pt x="85" y="282"/>
                      <a:pt x="85" y="281"/>
                      <a:pt x="85" y="281"/>
                    </a:cubicBezTo>
                    <a:cubicBezTo>
                      <a:pt x="84" y="280"/>
                      <a:pt x="84" y="280"/>
                      <a:pt x="84" y="279"/>
                    </a:cubicBezTo>
                    <a:cubicBezTo>
                      <a:pt x="83" y="278"/>
                      <a:pt x="83" y="278"/>
                      <a:pt x="83" y="278"/>
                    </a:cubicBezTo>
                    <a:cubicBezTo>
                      <a:pt x="83" y="278"/>
                      <a:pt x="83" y="278"/>
                      <a:pt x="83" y="278"/>
                    </a:cubicBezTo>
                    <a:cubicBezTo>
                      <a:pt x="83" y="278"/>
                      <a:pt x="83" y="278"/>
                      <a:pt x="83" y="278"/>
                    </a:cubicBezTo>
                    <a:cubicBezTo>
                      <a:pt x="84" y="278"/>
                      <a:pt x="84" y="278"/>
                      <a:pt x="84" y="278"/>
                    </a:cubicBezTo>
                    <a:cubicBezTo>
                      <a:pt x="85" y="278"/>
                      <a:pt x="85" y="278"/>
                      <a:pt x="85" y="278"/>
                    </a:cubicBezTo>
                    <a:cubicBezTo>
                      <a:pt x="85" y="278"/>
                      <a:pt x="85" y="278"/>
                      <a:pt x="85" y="278"/>
                    </a:cubicBezTo>
                    <a:cubicBezTo>
                      <a:pt x="85" y="277"/>
                      <a:pt x="85" y="277"/>
                      <a:pt x="85" y="276"/>
                    </a:cubicBezTo>
                    <a:cubicBezTo>
                      <a:pt x="85" y="276"/>
                      <a:pt x="85" y="275"/>
                      <a:pt x="84" y="275"/>
                    </a:cubicBezTo>
                    <a:cubicBezTo>
                      <a:pt x="84" y="274"/>
                      <a:pt x="83" y="274"/>
                      <a:pt x="82" y="274"/>
                    </a:cubicBezTo>
                    <a:cubicBezTo>
                      <a:pt x="82" y="273"/>
                      <a:pt x="82" y="273"/>
                      <a:pt x="82" y="273"/>
                    </a:cubicBezTo>
                    <a:cubicBezTo>
                      <a:pt x="82" y="273"/>
                      <a:pt x="82" y="273"/>
                      <a:pt x="82" y="273"/>
                    </a:cubicBezTo>
                    <a:cubicBezTo>
                      <a:pt x="82" y="273"/>
                      <a:pt x="82" y="273"/>
                      <a:pt x="82" y="273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1"/>
                      <a:pt x="82" y="270"/>
                      <a:pt x="82" y="270"/>
                    </a:cubicBezTo>
                    <a:cubicBezTo>
                      <a:pt x="82" y="270"/>
                      <a:pt x="81" y="269"/>
                      <a:pt x="81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80" y="268"/>
                      <a:pt x="80" y="267"/>
                      <a:pt x="80" y="266"/>
                    </a:cubicBezTo>
                    <a:cubicBezTo>
                      <a:pt x="80" y="266"/>
                      <a:pt x="80" y="265"/>
                      <a:pt x="80" y="265"/>
                    </a:cubicBezTo>
                    <a:cubicBezTo>
                      <a:pt x="80" y="264"/>
                      <a:pt x="80" y="263"/>
                      <a:pt x="80" y="263"/>
                    </a:cubicBezTo>
                    <a:cubicBezTo>
                      <a:pt x="79" y="262"/>
                      <a:pt x="79" y="262"/>
                      <a:pt x="79" y="262"/>
                    </a:cubicBezTo>
                    <a:cubicBezTo>
                      <a:pt x="79" y="262"/>
                      <a:pt x="79" y="262"/>
                      <a:pt x="79" y="262"/>
                    </a:cubicBezTo>
                    <a:cubicBezTo>
                      <a:pt x="79" y="261"/>
                      <a:pt x="79" y="261"/>
                      <a:pt x="79" y="261"/>
                    </a:cubicBezTo>
                    <a:cubicBezTo>
                      <a:pt x="78" y="261"/>
                      <a:pt x="78" y="261"/>
                      <a:pt x="78" y="261"/>
                    </a:cubicBezTo>
                    <a:cubicBezTo>
                      <a:pt x="78" y="261"/>
                      <a:pt x="78" y="261"/>
                      <a:pt x="78" y="261"/>
                    </a:cubicBezTo>
                    <a:cubicBezTo>
                      <a:pt x="78" y="260"/>
                      <a:pt x="78" y="260"/>
                      <a:pt x="78" y="260"/>
                    </a:cubicBezTo>
                    <a:cubicBezTo>
                      <a:pt x="78" y="260"/>
                      <a:pt x="78" y="260"/>
                      <a:pt x="78" y="260"/>
                    </a:cubicBezTo>
                    <a:cubicBezTo>
                      <a:pt x="78" y="260"/>
                      <a:pt x="78" y="260"/>
                      <a:pt x="78" y="260"/>
                    </a:cubicBezTo>
                    <a:cubicBezTo>
                      <a:pt x="79" y="260"/>
                      <a:pt x="79" y="260"/>
                      <a:pt x="79" y="260"/>
                    </a:cubicBezTo>
                    <a:cubicBezTo>
                      <a:pt x="80" y="259"/>
                      <a:pt x="80" y="258"/>
                      <a:pt x="81" y="257"/>
                    </a:cubicBezTo>
                    <a:cubicBezTo>
                      <a:pt x="81" y="256"/>
                      <a:pt x="81" y="256"/>
                      <a:pt x="81" y="256"/>
                    </a:cubicBezTo>
                    <a:cubicBezTo>
                      <a:pt x="81" y="256"/>
                      <a:pt x="81" y="255"/>
                      <a:pt x="81" y="255"/>
                    </a:cubicBezTo>
                    <a:cubicBezTo>
                      <a:pt x="82" y="255"/>
                      <a:pt x="82" y="255"/>
                      <a:pt x="82" y="255"/>
                    </a:cubicBezTo>
                    <a:cubicBezTo>
                      <a:pt x="82" y="255"/>
                      <a:pt x="83" y="255"/>
                      <a:pt x="83" y="255"/>
                    </a:cubicBezTo>
                    <a:cubicBezTo>
                      <a:pt x="85" y="256"/>
                      <a:pt x="85" y="256"/>
                      <a:pt x="85" y="256"/>
                    </a:cubicBezTo>
                    <a:cubicBezTo>
                      <a:pt x="85" y="255"/>
                      <a:pt x="85" y="255"/>
                      <a:pt x="85" y="255"/>
                    </a:cubicBezTo>
                    <a:cubicBezTo>
                      <a:pt x="85" y="254"/>
                      <a:pt x="85" y="254"/>
                      <a:pt x="85" y="254"/>
                    </a:cubicBezTo>
                    <a:cubicBezTo>
                      <a:pt x="85" y="254"/>
                      <a:pt x="85" y="254"/>
                      <a:pt x="85" y="254"/>
                    </a:cubicBezTo>
                    <a:cubicBezTo>
                      <a:pt x="85" y="254"/>
                      <a:pt x="85" y="254"/>
                      <a:pt x="85" y="254"/>
                    </a:cubicBezTo>
                    <a:cubicBezTo>
                      <a:pt x="86" y="254"/>
                      <a:pt x="86" y="254"/>
                      <a:pt x="86" y="254"/>
                    </a:cubicBezTo>
                    <a:cubicBezTo>
                      <a:pt x="87" y="254"/>
                      <a:pt x="88" y="253"/>
                      <a:pt x="89" y="252"/>
                    </a:cubicBezTo>
                    <a:cubicBezTo>
                      <a:pt x="90" y="251"/>
                      <a:pt x="89" y="250"/>
                      <a:pt x="88" y="249"/>
                    </a:cubicBezTo>
                    <a:cubicBezTo>
                      <a:pt x="88" y="248"/>
                      <a:pt x="88" y="248"/>
                      <a:pt x="88" y="247"/>
                    </a:cubicBezTo>
                    <a:cubicBezTo>
                      <a:pt x="88" y="246"/>
                      <a:pt x="88" y="246"/>
                      <a:pt x="88" y="246"/>
                    </a:cubicBezTo>
                    <a:cubicBezTo>
                      <a:pt x="87" y="246"/>
                      <a:pt x="87" y="246"/>
                      <a:pt x="87" y="246"/>
                    </a:cubicBezTo>
                    <a:cubicBezTo>
                      <a:pt x="86" y="246"/>
                      <a:pt x="86" y="246"/>
                      <a:pt x="86" y="246"/>
                    </a:cubicBezTo>
                    <a:cubicBezTo>
                      <a:pt x="85" y="246"/>
                      <a:pt x="85" y="246"/>
                      <a:pt x="85" y="246"/>
                    </a:cubicBezTo>
                    <a:cubicBezTo>
                      <a:pt x="85" y="245"/>
                      <a:pt x="85" y="245"/>
                      <a:pt x="85" y="245"/>
                    </a:cubicBezTo>
                    <a:cubicBezTo>
                      <a:pt x="90" y="245"/>
                      <a:pt x="90" y="245"/>
                      <a:pt x="90" y="245"/>
                    </a:cubicBezTo>
                    <a:cubicBezTo>
                      <a:pt x="90" y="244"/>
                      <a:pt x="90" y="244"/>
                      <a:pt x="90" y="244"/>
                    </a:cubicBezTo>
                    <a:cubicBezTo>
                      <a:pt x="91" y="244"/>
                      <a:pt x="91" y="244"/>
                      <a:pt x="91" y="244"/>
                    </a:cubicBezTo>
                    <a:cubicBezTo>
                      <a:pt x="91" y="244"/>
                      <a:pt x="91" y="244"/>
                      <a:pt x="91" y="244"/>
                    </a:cubicBezTo>
                    <a:cubicBezTo>
                      <a:pt x="92" y="244"/>
                      <a:pt x="92" y="244"/>
                      <a:pt x="92" y="244"/>
                    </a:cubicBezTo>
                    <a:cubicBezTo>
                      <a:pt x="92" y="243"/>
                      <a:pt x="92" y="243"/>
                      <a:pt x="92" y="243"/>
                    </a:cubicBezTo>
                    <a:cubicBezTo>
                      <a:pt x="92" y="242"/>
                      <a:pt x="92" y="242"/>
                      <a:pt x="92" y="242"/>
                    </a:cubicBezTo>
                    <a:cubicBezTo>
                      <a:pt x="92" y="241"/>
                      <a:pt x="92" y="240"/>
                      <a:pt x="92" y="240"/>
                    </a:cubicBezTo>
                    <a:cubicBezTo>
                      <a:pt x="92" y="240"/>
                      <a:pt x="92" y="240"/>
                      <a:pt x="92" y="240"/>
                    </a:cubicBezTo>
                    <a:cubicBezTo>
                      <a:pt x="92" y="240"/>
                      <a:pt x="92" y="240"/>
                      <a:pt x="92" y="240"/>
                    </a:cubicBezTo>
                    <a:cubicBezTo>
                      <a:pt x="92" y="240"/>
                      <a:pt x="93" y="240"/>
                      <a:pt x="93" y="239"/>
                    </a:cubicBezTo>
                    <a:cubicBezTo>
                      <a:pt x="94" y="239"/>
                      <a:pt x="94" y="239"/>
                      <a:pt x="94" y="239"/>
                    </a:cubicBezTo>
                    <a:cubicBezTo>
                      <a:pt x="95" y="238"/>
                      <a:pt x="96" y="237"/>
                      <a:pt x="97" y="236"/>
                    </a:cubicBezTo>
                    <a:cubicBezTo>
                      <a:pt x="98" y="235"/>
                      <a:pt x="98" y="234"/>
                      <a:pt x="98" y="233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9" y="224"/>
                      <a:pt x="99" y="224"/>
                      <a:pt x="99" y="224"/>
                    </a:cubicBezTo>
                    <a:cubicBezTo>
                      <a:pt x="99" y="223"/>
                      <a:pt x="99" y="223"/>
                      <a:pt x="99" y="223"/>
                    </a:cubicBezTo>
                    <a:cubicBezTo>
                      <a:pt x="99" y="223"/>
                      <a:pt x="99" y="222"/>
                      <a:pt x="100" y="222"/>
                    </a:cubicBezTo>
                    <a:cubicBezTo>
                      <a:pt x="100" y="221"/>
                      <a:pt x="100" y="221"/>
                      <a:pt x="101" y="220"/>
                    </a:cubicBezTo>
                    <a:cubicBezTo>
                      <a:pt x="101" y="220"/>
                      <a:pt x="101" y="220"/>
                      <a:pt x="101" y="220"/>
                    </a:cubicBezTo>
                    <a:cubicBezTo>
                      <a:pt x="101" y="219"/>
                      <a:pt x="101" y="219"/>
                      <a:pt x="103" y="218"/>
                    </a:cubicBezTo>
                    <a:cubicBezTo>
                      <a:pt x="103" y="218"/>
                      <a:pt x="104" y="218"/>
                      <a:pt x="105" y="218"/>
                    </a:cubicBezTo>
                    <a:cubicBezTo>
                      <a:pt x="105" y="218"/>
                      <a:pt x="106" y="218"/>
                      <a:pt x="106" y="218"/>
                    </a:cubicBezTo>
                    <a:cubicBezTo>
                      <a:pt x="107" y="218"/>
                      <a:pt x="107" y="218"/>
                      <a:pt x="108" y="218"/>
                    </a:cubicBezTo>
                    <a:cubicBezTo>
                      <a:pt x="109" y="218"/>
                      <a:pt x="109" y="218"/>
                      <a:pt x="109" y="218"/>
                    </a:cubicBezTo>
                    <a:cubicBezTo>
                      <a:pt x="110" y="218"/>
                      <a:pt x="111" y="218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2" y="217"/>
                      <a:pt x="112" y="217"/>
                      <a:pt x="112" y="217"/>
                    </a:cubicBezTo>
                    <a:cubicBezTo>
                      <a:pt x="112" y="216"/>
                      <a:pt x="112" y="216"/>
                      <a:pt x="112" y="216"/>
                    </a:cubicBezTo>
                    <a:cubicBezTo>
                      <a:pt x="112" y="215"/>
                      <a:pt x="112" y="215"/>
                      <a:pt x="112" y="215"/>
                    </a:cubicBezTo>
                    <a:cubicBezTo>
                      <a:pt x="112" y="215"/>
                      <a:pt x="112" y="214"/>
                      <a:pt x="112" y="214"/>
                    </a:cubicBezTo>
                    <a:cubicBezTo>
                      <a:pt x="113" y="214"/>
                      <a:pt x="113" y="214"/>
                      <a:pt x="113" y="214"/>
                    </a:cubicBezTo>
                    <a:cubicBezTo>
                      <a:pt x="113" y="214"/>
                      <a:pt x="113" y="214"/>
                      <a:pt x="114" y="213"/>
                    </a:cubicBezTo>
                    <a:cubicBezTo>
                      <a:pt x="114" y="213"/>
                      <a:pt x="115" y="213"/>
                      <a:pt x="115" y="213"/>
                    </a:cubicBezTo>
                    <a:cubicBezTo>
                      <a:pt x="115" y="212"/>
                      <a:pt x="115" y="212"/>
                      <a:pt x="115" y="212"/>
                    </a:cubicBezTo>
                    <a:cubicBezTo>
                      <a:pt x="116" y="212"/>
                      <a:pt x="116" y="212"/>
                      <a:pt x="116" y="212"/>
                    </a:cubicBezTo>
                    <a:cubicBezTo>
                      <a:pt x="116" y="212"/>
                      <a:pt x="116" y="212"/>
                      <a:pt x="116" y="212"/>
                    </a:cubicBezTo>
                    <a:cubicBezTo>
                      <a:pt x="117" y="212"/>
                      <a:pt x="118" y="212"/>
                      <a:pt x="118" y="211"/>
                    </a:cubicBezTo>
                    <a:cubicBezTo>
                      <a:pt x="118" y="211"/>
                      <a:pt x="119" y="210"/>
                      <a:pt x="119" y="210"/>
                    </a:cubicBezTo>
                    <a:cubicBezTo>
                      <a:pt x="119" y="209"/>
                      <a:pt x="119" y="208"/>
                      <a:pt x="120" y="207"/>
                    </a:cubicBezTo>
                    <a:cubicBezTo>
                      <a:pt x="120" y="207"/>
                      <a:pt x="121" y="207"/>
                      <a:pt x="121" y="207"/>
                    </a:cubicBezTo>
                    <a:cubicBezTo>
                      <a:pt x="123" y="206"/>
                      <a:pt x="124" y="205"/>
                      <a:pt x="124" y="204"/>
                    </a:cubicBezTo>
                    <a:cubicBezTo>
                      <a:pt x="123" y="203"/>
                      <a:pt x="123" y="201"/>
                      <a:pt x="123" y="199"/>
                    </a:cubicBezTo>
                    <a:cubicBezTo>
                      <a:pt x="123" y="199"/>
                      <a:pt x="123" y="198"/>
                      <a:pt x="123" y="197"/>
                    </a:cubicBezTo>
                    <a:cubicBezTo>
                      <a:pt x="123" y="191"/>
                      <a:pt x="123" y="191"/>
                      <a:pt x="123" y="191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2" y="190"/>
                      <a:pt x="122" y="190"/>
                      <a:pt x="122" y="190"/>
                    </a:cubicBezTo>
                    <a:cubicBezTo>
                      <a:pt x="122" y="189"/>
                      <a:pt x="122" y="189"/>
                      <a:pt x="122" y="189"/>
                    </a:cubicBezTo>
                    <a:cubicBezTo>
                      <a:pt x="122" y="188"/>
                      <a:pt x="122" y="188"/>
                      <a:pt x="122" y="188"/>
                    </a:cubicBezTo>
                    <a:cubicBezTo>
                      <a:pt x="122" y="188"/>
                      <a:pt x="122" y="188"/>
                      <a:pt x="122" y="188"/>
                    </a:cubicBezTo>
                    <a:cubicBezTo>
                      <a:pt x="124" y="188"/>
                      <a:pt x="124" y="188"/>
                      <a:pt x="124" y="188"/>
                    </a:cubicBezTo>
                    <a:cubicBezTo>
                      <a:pt x="124" y="188"/>
                      <a:pt x="124" y="188"/>
                      <a:pt x="124" y="188"/>
                    </a:cubicBezTo>
                    <a:cubicBezTo>
                      <a:pt x="125" y="188"/>
                      <a:pt x="125" y="188"/>
                      <a:pt x="125" y="188"/>
                    </a:cubicBezTo>
                    <a:cubicBezTo>
                      <a:pt x="126" y="188"/>
                      <a:pt x="126" y="187"/>
                      <a:pt x="126" y="187"/>
                    </a:cubicBezTo>
                    <a:cubicBezTo>
                      <a:pt x="127" y="186"/>
                      <a:pt x="127" y="186"/>
                      <a:pt x="127" y="186"/>
                    </a:cubicBezTo>
                    <a:cubicBezTo>
                      <a:pt x="127" y="186"/>
                      <a:pt x="127" y="186"/>
                      <a:pt x="127" y="186"/>
                    </a:cubicBezTo>
                    <a:cubicBezTo>
                      <a:pt x="127" y="185"/>
                      <a:pt x="127" y="185"/>
                      <a:pt x="127" y="185"/>
                    </a:cubicBezTo>
                    <a:cubicBezTo>
                      <a:pt x="128" y="185"/>
                      <a:pt x="128" y="185"/>
                      <a:pt x="128" y="185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9" y="184"/>
                      <a:pt x="129" y="183"/>
                    </a:cubicBezTo>
                    <a:cubicBezTo>
                      <a:pt x="129" y="183"/>
                      <a:pt x="130" y="182"/>
                      <a:pt x="130" y="182"/>
                    </a:cubicBezTo>
                    <a:cubicBezTo>
                      <a:pt x="131" y="180"/>
                      <a:pt x="132" y="179"/>
                      <a:pt x="133" y="179"/>
                    </a:cubicBezTo>
                    <a:cubicBezTo>
                      <a:pt x="134" y="178"/>
                      <a:pt x="134" y="178"/>
                      <a:pt x="134" y="178"/>
                    </a:cubicBezTo>
                    <a:cubicBezTo>
                      <a:pt x="135" y="177"/>
                      <a:pt x="135" y="176"/>
                      <a:pt x="135" y="176"/>
                    </a:cubicBezTo>
                    <a:cubicBezTo>
                      <a:pt x="135" y="176"/>
                      <a:pt x="135" y="176"/>
                      <a:pt x="135" y="176"/>
                    </a:cubicBezTo>
                    <a:cubicBezTo>
                      <a:pt x="135" y="175"/>
                      <a:pt x="135" y="175"/>
                      <a:pt x="135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3" y="175"/>
                      <a:pt x="133" y="175"/>
                      <a:pt x="133" y="175"/>
                    </a:cubicBezTo>
                    <a:cubicBezTo>
                      <a:pt x="133" y="174"/>
                      <a:pt x="133" y="174"/>
                      <a:pt x="134" y="172"/>
                    </a:cubicBezTo>
                    <a:cubicBezTo>
                      <a:pt x="134" y="172"/>
                      <a:pt x="134" y="172"/>
                      <a:pt x="134" y="172"/>
                    </a:cubicBezTo>
                    <a:cubicBezTo>
                      <a:pt x="134" y="172"/>
                      <a:pt x="134" y="172"/>
                      <a:pt x="134" y="172"/>
                    </a:cubicBezTo>
                    <a:cubicBezTo>
                      <a:pt x="135" y="172"/>
                      <a:pt x="135" y="172"/>
                      <a:pt x="135" y="172"/>
                    </a:cubicBezTo>
                    <a:cubicBezTo>
                      <a:pt x="135" y="166"/>
                      <a:pt x="135" y="166"/>
                      <a:pt x="135" y="166"/>
                    </a:cubicBezTo>
                    <a:cubicBezTo>
                      <a:pt x="134" y="166"/>
                      <a:pt x="134" y="166"/>
                      <a:pt x="134" y="166"/>
                    </a:cubicBezTo>
                    <a:cubicBezTo>
                      <a:pt x="134" y="166"/>
                      <a:pt x="134" y="166"/>
                      <a:pt x="133" y="166"/>
                    </a:cubicBezTo>
                    <a:cubicBezTo>
                      <a:pt x="133" y="166"/>
                      <a:pt x="133" y="166"/>
                      <a:pt x="133" y="166"/>
                    </a:cubicBezTo>
                    <a:cubicBezTo>
                      <a:pt x="133" y="166"/>
                      <a:pt x="133" y="166"/>
                      <a:pt x="133" y="166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3" y="165"/>
                      <a:pt x="133" y="165"/>
                      <a:pt x="133" y="165"/>
                    </a:cubicBezTo>
                    <a:cubicBezTo>
                      <a:pt x="132" y="165"/>
                      <a:pt x="132" y="165"/>
                      <a:pt x="131" y="165"/>
                    </a:cubicBezTo>
                    <a:cubicBezTo>
                      <a:pt x="131" y="165"/>
                      <a:pt x="131" y="165"/>
                      <a:pt x="130" y="165"/>
                    </a:cubicBezTo>
                    <a:cubicBezTo>
                      <a:pt x="128" y="165"/>
                      <a:pt x="128" y="164"/>
                      <a:pt x="127" y="164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2"/>
                      <a:pt x="125" y="162"/>
                      <a:pt x="125" y="162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3" y="161"/>
                      <a:pt x="123" y="161"/>
                      <a:pt x="122" y="160"/>
                    </a:cubicBezTo>
                    <a:cubicBezTo>
                      <a:pt x="122" y="160"/>
                      <a:pt x="122" y="160"/>
                      <a:pt x="122" y="160"/>
                    </a:cubicBezTo>
                    <a:cubicBezTo>
                      <a:pt x="122" y="159"/>
                      <a:pt x="121" y="159"/>
                      <a:pt x="121" y="159"/>
                    </a:cubicBezTo>
                    <a:cubicBezTo>
                      <a:pt x="121" y="159"/>
                      <a:pt x="121" y="159"/>
                      <a:pt x="121" y="159"/>
                    </a:cubicBezTo>
                    <a:cubicBezTo>
                      <a:pt x="120" y="159"/>
                      <a:pt x="120" y="159"/>
                      <a:pt x="120" y="159"/>
                    </a:cubicBezTo>
                    <a:cubicBezTo>
                      <a:pt x="119" y="159"/>
                      <a:pt x="119" y="159"/>
                      <a:pt x="119" y="159"/>
                    </a:cubicBezTo>
                    <a:cubicBezTo>
                      <a:pt x="119" y="159"/>
                      <a:pt x="119" y="159"/>
                      <a:pt x="119" y="159"/>
                    </a:cubicBezTo>
                    <a:cubicBezTo>
                      <a:pt x="118" y="159"/>
                      <a:pt x="118" y="159"/>
                      <a:pt x="118" y="159"/>
                    </a:cubicBezTo>
                    <a:cubicBezTo>
                      <a:pt x="117" y="159"/>
                      <a:pt x="117" y="159"/>
                      <a:pt x="117" y="159"/>
                    </a:cubicBezTo>
                    <a:cubicBezTo>
                      <a:pt x="117" y="159"/>
                      <a:pt x="116" y="159"/>
                      <a:pt x="116" y="159"/>
                    </a:cubicBezTo>
                    <a:cubicBezTo>
                      <a:pt x="115" y="159"/>
                      <a:pt x="115" y="158"/>
                      <a:pt x="115" y="158"/>
                    </a:cubicBezTo>
                    <a:cubicBezTo>
                      <a:pt x="115" y="157"/>
                      <a:pt x="114" y="157"/>
                      <a:pt x="112" y="157"/>
                    </a:cubicBezTo>
                    <a:cubicBezTo>
                      <a:pt x="112" y="157"/>
                      <a:pt x="111" y="157"/>
                      <a:pt x="110" y="157"/>
                    </a:cubicBezTo>
                    <a:cubicBezTo>
                      <a:pt x="110" y="157"/>
                      <a:pt x="110" y="157"/>
                      <a:pt x="110" y="157"/>
                    </a:cubicBez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08" y="158"/>
                      <a:pt x="108" y="158"/>
                      <a:pt x="108" y="158"/>
                    </a:cubicBezTo>
                    <a:cubicBezTo>
                      <a:pt x="108" y="157"/>
                      <a:pt x="108" y="156"/>
                      <a:pt x="107" y="156"/>
                    </a:cubicBezTo>
                    <a:cubicBezTo>
                      <a:pt x="106" y="156"/>
                      <a:pt x="106" y="156"/>
                      <a:pt x="105" y="156"/>
                    </a:cubicBezTo>
                    <a:cubicBezTo>
                      <a:pt x="105" y="156"/>
                      <a:pt x="104" y="156"/>
                      <a:pt x="104" y="156"/>
                    </a:cubicBezTo>
                    <a:cubicBezTo>
                      <a:pt x="103" y="156"/>
                      <a:pt x="103" y="156"/>
                      <a:pt x="103" y="156"/>
                    </a:cubicBezTo>
                    <a:cubicBezTo>
                      <a:pt x="103" y="155"/>
                      <a:pt x="103" y="155"/>
                      <a:pt x="103" y="155"/>
                    </a:cubicBezTo>
                    <a:cubicBezTo>
                      <a:pt x="103" y="155"/>
                      <a:pt x="103" y="155"/>
                      <a:pt x="102" y="155"/>
                    </a:cubicBezTo>
                    <a:cubicBezTo>
                      <a:pt x="102" y="155"/>
                      <a:pt x="102" y="155"/>
                      <a:pt x="102" y="155"/>
                    </a:cubicBezTo>
                    <a:cubicBezTo>
                      <a:pt x="102" y="155"/>
                      <a:pt x="102" y="155"/>
                      <a:pt x="102" y="155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4"/>
                      <a:pt x="101" y="153"/>
                      <a:pt x="101" y="153"/>
                    </a:cubicBezTo>
                    <a:cubicBezTo>
                      <a:pt x="100" y="153"/>
                      <a:pt x="100" y="153"/>
                      <a:pt x="100" y="153"/>
                    </a:cubicBezTo>
                    <a:cubicBezTo>
                      <a:pt x="100" y="153"/>
                      <a:pt x="100" y="153"/>
                      <a:pt x="100" y="153"/>
                    </a:cubicBezTo>
                    <a:cubicBezTo>
                      <a:pt x="96" y="153"/>
                      <a:pt x="96" y="153"/>
                      <a:pt x="96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3" y="153"/>
                      <a:pt x="93" y="153"/>
                      <a:pt x="92" y="153"/>
                    </a:cubicBezTo>
                    <a:cubicBezTo>
                      <a:pt x="92" y="153"/>
                      <a:pt x="92" y="153"/>
                      <a:pt x="92" y="153"/>
                    </a:cubicBezTo>
                    <a:cubicBezTo>
                      <a:pt x="91" y="153"/>
                      <a:pt x="91" y="153"/>
                      <a:pt x="91" y="153"/>
                    </a:cubicBezTo>
                    <a:cubicBezTo>
                      <a:pt x="90" y="153"/>
                      <a:pt x="90" y="153"/>
                      <a:pt x="90" y="153"/>
                    </a:cubicBezTo>
                    <a:cubicBezTo>
                      <a:pt x="89" y="153"/>
                      <a:pt x="89" y="153"/>
                      <a:pt x="89" y="153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90" y="152"/>
                      <a:pt x="90" y="152"/>
                      <a:pt x="90" y="152"/>
                    </a:cubicBezTo>
                    <a:cubicBezTo>
                      <a:pt x="90" y="152"/>
                      <a:pt x="91" y="152"/>
                      <a:pt x="92" y="151"/>
                    </a:cubicBezTo>
                    <a:cubicBezTo>
                      <a:pt x="92" y="151"/>
                      <a:pt x="92" y="151"/>
                      <a:pt x="92" y="151"/>
                    </a:cubicBezTo>
                    <a:cubicBezTo>
                      <a:pt x="95" y="151"/>
                      <a:pt x="95" y="151"/>
                      <a:pt x="95" y="151"/>
                    </a:cubicBezTo>
                    <a:cubicBezTo>
                      <a:pt x="95" y="151"/>
                      <a:pt x="95" y="151"/>
                      <a:pt x="95" y="151"/>
                    </a:cubicBezTo>
                    <a:cubicBezTo>
                      <a:pt x="96" y="150"/>
                      <a:pt x="96" y="150"/>
                      <a:pt x="96" y="150"/>
                    </a:cubicBezTo>
                    <a:cubicBezTo>
                      <a:pt x="96" y="150"/>
                      <a:pt x="96" y="150"/>
                      <a:pt x="96" y="149"/>
                    </a:cubicBezTo>
                    <a:cubicBezTo>
                      <a:pt x="96" y="149"/>
                      <a:pt x="96" y="149"/>
                      <a:pt x="96" y="149"/>
                    </a:cubicBezTo>
                    <a:cubicBezTo>
                      <a:pt x="96" y="148"/>
                      <a:pt x="96" y="147"/>
                      <a:pt x="95" y="146"/>
                    </a:cubicBezTo>
                    <a:cubicBezTo>
                      <a:pt x="94" y="145"/>
                      <a:pt x="93" y="144"/>
                      <a:pt x="92" y="144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0" y="143"/>
                      <a:pt x="90" y="143"/>
                      <a:pt x="90" y="143"/>
                    </a:cubicBezTo>
                    <a:cubicBezTo>
                      <a:pt x="90" y="142"/>
                      <a:pt x="90" y="142"/>
                      <a:pt x="90" y="142"/>
                    </a:cubicBezTo>
                    <a:cubicBezTo>
                      <a:pt x="89" y="141"/>
                      <a:pt x="88" y="141"/>
                      <a:pt x="88" y="140"/>
                    </a:cubicBezTo>
                    <a:cubicBezTo>
                      <a:pt x="88" y="140"/>
                      <a:pt x="88" y="140"/>
                      <a:pt x="88" y="140"/>
                    </a:cubicBezTo>
                    <a:cubicBezTo>
                      <a:pt x="88" y="140"/>
                      <a:pt x="88" y="140"/>
                      <a:pt x="88" y="140"/>
                    </a:cubicBezTo>
                    <a:cubicBezTo>
                      <a:pt x="88" y="140"/>
                      <a:pt x="88" y="140"/>
                      <a:pt x="88" y="140"/>
                    </a:cubicBezTo>
                    <a:cubicBezTo>
                      <a:pt x="88" y="139"/>
                      <a:pt x="88" y="139"/>
                      <a:pt x="88" y="139"/>
                    </a:cubicBezTo>
                    <a:cubicBezTo>
                      <a:pt x="87" y="139"/>
                      <a:pt x="87" y="139"/>
                      <a:pt x="87" y="138"/>
                    </a:cubicBezTo>
                    <a:cubicBezTo>
                      <a:pt x="86" y="137"/>
                      <a:pt x="86" y="137"/>
                      <a:pt x="85" y="136"/>
                    </a:cubicBezTo>
                    <a:cubicBezTo>
                      <a:pt x="84" y="136"/>
                      <a:pt x="84" y="136"/>
                      <a:pt x="84" y="136"/>
                    </a:cubicBezTo>
                    <a:cubicBezTo>
                      <a:pt x="84" y="135"/>
                      <a:pt x="83" y="135"/>
                      <a:pt x="83" y="135"/>
                    </a:cubicBezTo>
                    <a:cubicBezTo>
                      <a:pt x="83" y="134"/>
                      <a:pt x="83" y="134"/>
                      <a:pt x="83" y="134"/>
                    </a:cubicBezTo>
                    <a:cubicBezTo>
                      <a:pt x="82" y="134"/>
                      <a:pt x="81" y="133"/>
                      <a:pt x="81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78" y="133"/>
                      <a:pt x="78" y="133"/>
                      <a:pt x="78" y="133"/>
                    </a:cubicBezTo>
                    <a:cubicBezTo>
                      <a:pt x="78" y="131"/>
                      <a:pt x="78" y="131"/>
                      <a:pt x="78" y="131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2"/>
                      <a:pt x="75" y="132"/>
                      <a:pt x="75" y="132"/>
                    </a:cubicBezTo>
                    <a:cubicBezTo>
                      <a:pt x="74" y="132"/>
                      <a:pt x="74" y="132"/>
                      <a:pt x="73" y="131"/>
                    </a:cubicBezTo>
                    <a:cubicBezTo>
                      <a:pt x="72" y="131"/>
                      <a:pt x="72" y="131"/>
                      <a:pt x="72" y="131"/>
                    </a:cubicBezTo>
                    <a:cubicBezTo>
                      <a:pt x="72" y="130"/>
                      <a:pt x="72" y="130"/>
                      <a:pt x="72" y="130"/>
                    </a:cubicBezTo>
                    <a:cubicBezTo>
                      <a:pt x="72" y="130"/>
                      <a:pt x="72" y="129"/>
                      <a:pt x="71" y="12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70" y="128"/>
                      <a:pt x="70" y="128"/>
                      <a:pt x="70" y="128"/>
                    </a:cubicBezTo>
                    <a:cubicBezTo>
                      <a:pt x="70" y="128"/>
                      <a:pt x="70" y="128"/>
                      <a:pt x="70" y="127"/>
                    </a:cubicBezTo>
                    <a:cubicBezTo>
                      <a:pt x="69" y="126"/>
                      <a:pt x="68" y="126"/>
                      <a:pt x="68" y="126"/>
                    </a:cubicBezTo>
                    <a:cubicBezTo>
                      <a:pt x="67" y="126"/>
                      <a:pt x="66" y="126"/>
                      <a:pt x="66" y="126"/>
                    </a:cubicBezTo>
                    <a:cubicBezTo>
                      <a:pt x="65" y="126"/>
                      <a:pt x="65" y="126"/>
                      <a:pt x="65" y="126"/>
                    </a:cubicBezTo>
                    <a:cubicBezTo>
                      <a:pt x="64" y="126"/>
                      <a:pt x="64" y="126"/>
                      <a:pt x="63" y="126"/>
                    </a:cubicBezTo>
                    <a:cubicBezTo>
                      <a:pt x="64" y="125"/>
                      <a:pt x="64" y="125"/>
                      <a:pt x="64" y="125"/>
                    </a:cubicBezTo>
                    <a:cubicBezTo>
                      <a:pt x="66" y="123"/>
                      <a:pt x="66" y="123"/>
                      <a:pt x="66" y="123"/>
                    </a:cubicBez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3" y="122"/>
                      <a:pt x="63" y="122"/>
                      <a:pt x="63" y="122"/>
                    </a:cubicBezTo>
                    <a:cubicBezTo>
                      <a:pt x="61" y="122"/>
                      <a:pt x="61" y="122"/>
                      <a:pt x="61" y="122"/>
                    </a:cubicBezTo>
                    <a:cubicBezTo>
                      <a:pt x="60" y="122"/>
                      <a:pt x="60" y="122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8" y="123"/>
                      <a:pt x="57" y="122"/>
                      <a:pt x="57" y="121"/>
                    </a:cubicBezTo>
                    <a:cubicBezTo>
                      <a:pt x="58" y="120"/>
                      <a:pt x="58" y="120"/>
                      <a:pt x="58" y="120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5" y="120"/>
                      <a:pt x="55" y="121"/>
                      <a:pt x="54" y="121"/>
                    </a:cubicBezTo>
                    <a:cubicBezTo>
                      <a:pt x="53" y="121"/>
                      <a:pt x="52" y="120"/>
                      <a:pt x="52" y="120"/>
                    </a:cubicBezTo>
                    <a:cubicBezTo>
                      <a:pt x="51" y="120"/>
                      <a:pt x="50" y="119"/>
                      <a:pt x="50" y="119"/>
                    </a:cubicBezTo>
                    <a:cubicBezTo>
                      <a:pt x="49" y="119"/>
                      <a:pt x="49" y="118"/>
                      <a:pt x="48" y="118"/>
                    </a:cubicBezTo>
                    <a:cubicBezTo>
                      <a:pt x="47" y="118"/>
                      <a:pt x="46" y="117"/>
                      <a:pt x="46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4" y="117"/>
                      <a:pt x="44" y="117"/>
                      <a:pt x="44" y="117"/>
                    </a:cubicBezTo>
                    <a:cubicBezTo>
                      <a:pt x="44" y="117"/>
                      <a:pt x="44" y="117"/>
                      <a:pt x="44" y="117"/>
                    </a:cubicBezTo>
                    <a:cubicBezTo>
                      <a:pt x="43" y="117"/>
                      <a:pt x="43" y="118"/>
                      <a:pt x="43" y="118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42" y="117"/>
                      <a:pt x="40" y="117"/>
                      <a:pt x="39" y="117"/>
                    </a:cubicBezTo>
                    <a:cubicBezTo>
                      <a:pt x="38" y="117"/>
                      <a:pt x="38" y="117"/>
                      <a:pt x="38" y="117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7" y="119"/>
                      <a:pt x="37" y="119"/>
                      <a:pt x="37" y="119"/>
                    </a:cubicBezTo>
                    <a:cubicBezTo>
                      <a:pt x="37" y="119"/>
                      <a:pt x="36" y="119"/>
                      <a:pt x="35" y="120"/>
                    </a:cubicBezTo>
                    <a:cubicBezTo>
                      <a:pt x="35" y="120"/>
                      <a:pt x="35" y="120"/>
                      <a:pt x="34" y="120"/>
                    </a:cubicBezTo>
                    <a:cubicBezTo>
                      <a:pt x="33" y="120"/>
                      <a:pt x="33" y="120"/>
                      <a:pt x="33" y="120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22"/>
                      <a:pt x="32" y="122"/>
                      <a:pt x="32" y="123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33" y="125"/>
                      <a:pt x="33" y="126"/>
                      <a:pt x="32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1" y="126"/>
                      <a:pt x="31" y="126"/>
                      <a:pt x="31" y="126"/>
                    </a:cubicBezTo>
                    <a:cubicBezTo>
                      <a:pt x="30" y="126"/>
                      <a:pt x="30" y="126"/>
                      <a:pt x="30" y="126"/>
                    </a:cubicBezTo>
                    <a:cubicBezTo>
                      <a:pt x="30" y="126"/>
                      <a:pt x="30" y="126"/>
                      <a:pt x="30" y="126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30" y="125"/>
                      <a:pt x="30" y="125"/>
                      <a:pt x="29" y="125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9" y="123"/>
                      <a:pt x="29" y="123"/>
                      <a:pt x="29" y="123"/>
                    </a:cubicBezTo>
                    <a:cubicBezTo>
                      <a:pt x="28" y="122"/>
                      <a:pt x="27" y="122"/>
                      <a:pt x="27" y="122"/>
                    </a:cubicBezTo>
                    <a:cubicBezTo>
                      <a:pt x="26" y="122"/>
                      <a:pt x="26" y="122"/>
                      <a:pt x="25" y="122"/>
                    </a:cubicBezTo>
                    <a:cubicBezTo>
                      <a:pt x="25" y="122"/>
                      <a:pt x="25" y="122"/>
                      <a:pt x="25" y="122"/>
                    </a:cubicBezTo>
                    <a:cubicBezTo>
                      <a:pt x="24" y="123"/>
                      <a:pt x="23" y="123"/>
                      <a:pt x="23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2"/>
                      <a:pt x="21" y="122"/>
                      <a:pt x="20" y="122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0" y="121"/>
                      <a:pt x="20" y="120"/>
                      <a:pt x="20" y="120"/>
                    </a:cubicBezTo>
                    <a:cubicBezTo>
                      <a:pt x="19" y="120"/>
                      <a:pt x="19" y="120"/>
                      <a:pt x="19" y="120"/>
                    </a:cubicBezTo>
                    <a:cubicBezTo>
                      <a:pt x="19" y="119"/>
                      <a:pt x="19" y="119"/>
                      <a:pt x="19" y="118"/>
                    </a:cubicBezTo>
                    <a:cubicBezTo>
                      <a:pt x="19" y="118"/>
                      <a:pt x="19" y="118"/>
                      <a:pt x="19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9" y="117"/>
                      <a:pt x="20" y="117"/>
                      <a:pt x="20" y="117"/>
                    </a:cubicBezTo>
                    <a:cubicBezTo>
                      <a:pt x="21" y="117"/>
                      <a:pt x="22" y="116"/>
                      <a:pt x="23" y="115"/>
                    </a:cubicBezTo>
                    <a:cubicBezTo>
                      <a:pt x="24" y="114"/>
                      <a:pt x="23" y="113"/>
                      <a:pt x="23" y="112"/>
                    </a:cubicBezTo>
                    <a:cubicBezTo>
                      <a:pt x="23" y="112"/>
                      <a:pt x="23" y="112"/>
                      <a:pt x="23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1"/>
                      <a:pt x="22" y="111"/>
                    </a:cubicBezTo>
                    <a:cubicBezTo>
                      <a:pt x="22" y="110"/>
                      <a:pt x="22" y="109"/>
                      <a:pt x="22" y="109"/>
                    </a:cubicBezTo>
                    <a:cubicBezTo>
                      <a:pt x="22" y="108"/>
                      <a:pt x="22" y="107"/>
                      <a:pt x="22" y="107"/>
                    </a:cubicBezTo>
                    <a:cubicBezTo>
                      <a:pt x="22" y="107"/>
                      <a:pt x="21" y="106"/>
                      <a:pt x="20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8" y="106"/>
                      <a:pt x="18" y="106"/>
                      <a:pt x="18" y="106"/>
                    </a:cubicBezTo>
                    <a:cubicBezTo>
                      <a:pt x="17" y="106"/>
                      <a:pt x="17" y="106"/>
                      <a:pt x="17" y="106"/>
                    </a:cubicBezTo>
                    <a:cubicBezTo>
                      <a:pt x="16" y="106"/>
                      <a:pt x="16" y="105"/>
                      <a:pt x="16" y="105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6" y="105"/>
                      <a:pt x="16" y="104"/>
                      <a:pt x="16" y="103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1"/>
                      <a:pt x="17" y="100"/>
                      <a:pt x="17" y="99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9" y="99"/>
                      <a:pt x="19" y="99"/>
                      <a:pt x="19" y="99"/>
                    </a:cubicBezTo>
                    <a:cubicBezTo>
                      <a:pt x="20" y="99"/>
                      <a:pt x="21" y="99"/>
                      <a:pt x="22" y="96"/>
                    </a:cubicBezTo>
                    <a:cubicBezTo>
                      <a:pt x="22" y="95"/>
                      <a:pt x="22" y="94"/>
                      <a:pt x="22" y="93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0" y="91"/>
                      <a:pt x="20" y="91"/>
                      <a:pt x="20" y="91"/>
                    </a:cubicBezTo>
                    <a:cubicBezTo>
                      <a:pt x="20" y="91"/>
                      <a:pt x="20" y="91"/>
                      <a:pt x="19" y="91"/>
                    </a:cubicBezTo>
                    <a:cubicBezTo>
                      <a:pt x="19" y="91"/>
                      <a:pt x="18" y="91"/>
                      <a:pt x="18" y="92"/>
                    </a:cubicBezTo>
                    <a:cubicBezTo>
                      <a:pt x="16" y="92"/>
                      <a:pt x="16" y="93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96"/>
                      <a:pt x="12" y="97"/>
                      <a:pt x="12" y="97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0" y="98"/>
                      <a:pt x="9" y="99"/>
                      <a:pt x="9" y="100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9" y="96"/>
                      <a:pt x="8" y="96"/>
                      <a:pt x="8" y="96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7" y="95"/>
                      <a:pt x="7" y="95"/>
                      <a:pt x="7" y="95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8" y="93"/>
                      <a:pt x="8" y="93"/>
                      <a:pt x="8" y="93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10" y="92"/>
                      <a:pt x="10" y="92"/>
                      <a:pt x="10" y="92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0"/>
                      <a:pt x="10" y="89"/>
                      <a:pt x="10" y="89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1" y="86"/>
                      <a:pt x="12" y="85"/>
                      <a:pt x="12" y="85"/>
                    </a:cubicBezTo>
                    <a:cubicBezTo>
                      <a:pt x="12" y="85"/>
                      <a:pt x="12" y="85"/>
                      <a:pt x="12" y="8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3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80"/>
                      <a:pt x="14" y="80"/>
                      <a:pt x="14" y="80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6" y="79"/>
                      <a:pt x="16" y="78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6"/>
                      <a:pt x="18" y="76"/>
                    </a:cubicBezTo>
                    <a:cubicBezTo>
                      <a:pt x="19" y="75"/>
                      <a:pt x="20" y="74"/>
                      <a:pt x="20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3"/>
                      <a:pt x="23" y="73"/>
                      <a:pt x="23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3"/>
                      <a:pt x="26" y="72"/>
                      <a:pt x="27" y="72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8" y="71"/>
                      <a:pt x="29" y="70"/>
                      <a:pt x="30" y="70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1"/>
                      <a:pt x="33" y="72"/>
                      <a:pt x="33" y="73"/>
                    </a:cubicBezTo>
                    <a:cubicBezTo>
                      <a:pt x="33" y="75"/>
                      <a:pt x="33" y="76"/>
                      <a:pt x="33" y="77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80"/>
                      <a:pt x="32" y="80"/>
                      <a:pt x="32" y="80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2" y="82"/>
                      <a:pt x="32" y="82"/>
                      <a:pt x="32" y="82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6" y="82"/>
                      <a:pt x="36" y="79"/>
                      <a:pt x="36" y="78"/>
                    </a:cubicBezTo>
                    <a:cubicBezTo>
                      <a:pt x="36" y="77"/>
                      <a:pt x="36" y="76"/>
                      <a:pt x="36" y="76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37" y="74"/>
                      <a:pt x="37" y="73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73"/>
                      <a:pt x="39" y="73"/>
                      <a:pt x="39" y="73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9" y="70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1" y="69"/>
                      <a:pt x="42" y="69"/>
                      <a:pt x="42" y="68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2" y="68"/>
                      <a:pt x="43" y="67"/>
                      <a:pt x="43" y="67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7"/>
                      <a:pt x="45" y="67"/>
                      <a:pt x="45" y="67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5" y="65"/>
                      <a:pt x="44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7" y="63"/>
                      <a:pt x="47" y="63"/>
                      <a:pt x="47" y="62"/>
                    </a:cubicBezTo>
                    <a:cubicBezTo>
                      <a:pt x="48" y="62"/>
                      <a:pt x="48" y="61"/>
                      <a:pt x="49" y="60"/>
                    </a:cubicBezTo>
                    <a:cubicBezTo>
                      <a:pt x="50" y="60"/>
                      <a:pt x="50" y="59"/>
                      <a:pt x="51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3" y="59"/>
                      <a:pt x="53" y="58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4" y="58"/>
                      <a:pt x="54" y="57"/>
                      <a:pt x="54" y="57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6" y="56"/>
                      <a:pt x="56" y="56"/>
                      <a:pt x="56" y="55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56" y="52"/>
                      <a:pt x="57" y="52"/>
                      <a:pt x="57" y="51"/>
                    </a:cubicBezTo>
                    <a:cubicBezTo>
                      <a:pt x="58" y="50"/>
                      <a:pt x="59" y="48"/>
                      <a:pt x="61" y="47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67" y="46"/>
                      <a:pt x="68" y="45"/>
                      <a:pt x="68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69" y="43"/>
                      <a:pt x="69" y="42"/>
                      <a:pt x="69" y="42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1" y="39"/>
                      <a:pt x="71" y="39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7" y="36"/>
                      <a:pt x="78" y="35"/>
                      <a:pt x="78" y="35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2" y="34"/>
                      <a:pt x="82" y="34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3" y="33"/>
                      <a:pt x="83" y="32"/>
                      <a:pt x="83" y="31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79" y="30"/>
                      <a:pt x="79" y="30"/>
                      <a:pt x="79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4" y="26"/>
                      <a:pt x="94" y="26"/>
                      <a:pt x="94" y="26"/>
                    </a:cubicBezTo>
                    <a:cubicBezTo>
                      <a:pt x="95" y="26"/>
                      <a:pt x="95" y="26"/>
                      <a:pt x="95" y="26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8" y="23"/>
                    </a:cubicBezTo>
                    <a:cubicBezTo>
                      <a:pt x="98" y="23"/>
                      <a:pt x="99" y="23"/>
                      <a:pt x="99" y="23"/>
                    </a:cubicBezTo>
                    <a:cubicBezTo>
                      <a:pt x="100" y="23"/>
                      <a:pt x="100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3" y="23"/>
                      <a:pt x="103" y="22"/>
                      <a:pt x="103" y="22"/>
                    </a:cubicBezTo>
                    <a:cubicBezTo>
                      <a:pt x="104" y="21"/>
                      <a:pt x="104" y="21"/>
                      <a:pt x="104" y="20"/>
                    </a:cubicBezTo>
                    <a:cubicBezTo>
                      <a:pt x="103" y="19"/>
                      <a:pt x="103" y="18"/>
                      <a:pt x="103" y="18"/>
                    </a:cubicBezTo>
                    <a:cubicBezTo>
                      <a:pt x="103" y="18"/>
                      <a:pt x="103" y="18"/>
                      <a:pt x="103" y="18"/>
                    </a:cubicBezTo>
                    <a:cubicBezTo>
                      <a:pt x="102" y="17"/>
                      <a:pt x="102" y="17"/>
                      <a:pt x="102" y="16"/>
                    </a:cubicBezTo>
                    <a:cubicBezTo>
                      <a:pt x="102" y="11"/>
                      <a:pt x="102" y="11"/>
                      <a:pt x="102" y="11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0" y="11"/>
                      <a:pt x="100" y="12"/>
                      <a:pt x="99" y="12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8" y="12"/>
                      <a:pt x="98" y="12"/>
                      <a:pt x="98" y="12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9"/>
                      <a:pt x="97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89" y="8"/>
                      <a:pt x="89" y="9"/>
                      <a:pt x="88" y="9"/>
                    </a:cubicBezTo>
                    <a:cubicBezTo>
                      <a:pt x="88" y="10"/>
                      <a:pt x="88" y="11"/>
                      <a:pt x="87" y="11"/>
                    </a:cubicBezTo>
                    <a:cubicBezTo>
                      <a:pt x="87" y="11"/>
                      <a:pt x="86" y="11"/>
                      <a:pt x="86" y="11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2" y="14"/>
                      <a:pt x="82" y="15"/>
                      <a:pt x="81" y="15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80" y="16"/>
                      <a:pt x="80" y="16"/>
                      <a:pt x="80" y="17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8" y="18"/>
                      <a:pt x="77" y="19"/>
                      <a:pt x="76" y="19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21"/>
                      <a:pt x="74" y="21"/>
                      <a:pt x="74" y="21"/>
                    </a:cubicBezTo>
                    <a:cubicBezTo>
                      <a:pt x="73" y="21"/>
                      <a:pt x="73" y="22"/>
                      <a:pt x="73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2" y="22"/>
                      <a:pt x="73" y="22"/>
                      <a:pt x="73" y="21"/>
                    </a:cubicBezTo>
                    <a:cubicBezTo>
                      <a:pt x="73" y="20"/>
                      <a:pt x="73" y="19"/>
                      <a:pt x="72" y="18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7"/>
                      <a:pt x="72" y="16"/>
                      <a:pt x="7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5" y="14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1" y="9"/>
                      <a:pt x="82" y="8"/>
                      <a:pt x="82" y="8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5" y="7"/>
                      <a:pt x="85" y="7"/>
                      <a:pt x="85" y="7"/>
                    </a:cubicBezTo>
                    <a:cubicBezTo>
                      <a:pt x="86" y="7"/>
                      <a:pt x="86" y="7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88" y="5"/>
                      <a:pt x="88" y="5"/>
                      <a:pt x="88" y="4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8" y="0"/>
                      <a:pt x="87" y="0"/>
                      <a:pt x="8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9" name="Freeform 43">
                <a:extLst>
                  <a:ext uri="{FF2B5EF4-FFF2-40B4-BE49-F238E27FC236}">
                    <a16:creationId xmlns:a16="http://schemas.microsoft.com/office/drawing/2014/main" id="{82D6BC3F-DCE1-42C3-A3BC-89738FEAEB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" y="2301"/>
                <a:ext cx="31" cy="55"/>
              </a:xfrm>
              <a:custGeom>
                <a:avLst/>
                <a:gdLst>
                  <a:gd name="T0" fmla="*/ 12 w 13"/>
                  <a:gd name="T1" fmla="*/ 0 h 23"/>
                  <a:gd name="T2" fmla="*/ 12 w 13"/>
                  <a:gd name="T3" fmla="*/ 0 h 23"/>
                  <a:gd name="T4" fmla="*/ 12 w 13"/>
                  <a:gd name="T5" fmla="*/ 0 h 23"/>
                  <a:gd name="T6" fmla="*/ 12 w 13"/>
                  <a:gd name="T7" fmla="*/ 0 h 23"/>
                  <a:gd name="T8" fmla="*/ 9 w 13"/>
                  <a:gd name="T9" fmla="*/ 0 h 23"/>
                  <a:gd name="T10" fmla="*/ 7 w 13"/>
                  <a:gd name="T11" fmla="*/ 2 h 23"/>
                  <a:gd name="T12" fmla="*/ 6 w 13"/>
                  <a:gd name="T13" fmla="*/ 4 h 23"/>
                  <a:gd name="T14" fmla="*/ 5 w 13"/>
                  <a:gd name="T15" fmla="*/ 6 h 23"/>
                  <a:gd name="T16" fmla="*/ 5 w 13"/>
                  <a:gd name="T17" fmla="*/ 6 h 23"/>
                  <a:gd name="T18" fmla="*/ 4 w 13"/>
                  <a:gd name="T19" fmla="*/ 7 h 23"/>
                  <a:gd name="T20" fmla="*/ 3 w 13"/>
                  <a:gd name="T21" fmla="*/ 9 h 23"/>
                  <a:gd name="T22" fmla="*/ 3 w 13"/>
                  <a:gd name="T23" fmla="*/ 9 h 23"/>
                  <a:gd name="T24" fmla="*/ 3 w 13"/>
                  <a:gd name="T25" fmla="*/ 10 h 23"/>
                  <a:gd name="T26" fmla="*/ 2 w 13"/>
                  <a:gd name="T27" fmla="*/ 14 h 23"/>
                  <a:gd name="T28" fmla="*/ 2 w 13"/>
                  <a:gd name="T29" fmla="*/ 14 h 23"/>
                  <a:gd name="T30" fmla="*/ 1 w 13"/>
                  <a:gd name="T31" fmla="*/ 14 h 23"/>
                  <a:gd name="T32" fmla="*/ 0 w 13"/>
                  <a:gd name="T33" fmla="*/ 19 h 23"/>
                  <a:gd name="T34" fmla="*/ 1 w 13"/>
                  <a:gd name="T35" fmla="*/ 21 h 23"/>
                  <a:gd name="T36" fmla="*/ 0 w 13"/>
                  <a:gd name="T37" fmla="*/ 22 h 23"/>
                  <a:gd name="T38" fmla="*/ 1 w 13"/>
                  <a:gd name="T39" fmla="*/ 23 h 23"/>
                  <a:gd name="T40" fmla="*/ 2 w 13"/>
                  <a:gd name="T41" fmla="*/ 23 h 23"/>
                  <a:gd name="T42" fmla="*/ 6 w 13"/>
                  <a:gd name="T43" fmla="*/ 19 h 23"/>
                  <a:gd name="T44" fmla="*/ 6 w 13"/>
                  <a:gd name="T45" fmla="*/ 18 h 23"/>
                  <a:gd name="T46" fmla="*/ 7 w 13"/>
                  <a:gd name="T47" fmla="*/ 18 h 23"/>
                  <a:gd name="T48" fmla="*/ 7 w 13"/>
                  <a:gd name="T49" fmla="*/ 16 h 23"/>
                  <a:gd name="T50" fmla="*/ 7 w 13"/>
                  <a:gd name="T51" fmla="*/ 14 h 23"/>
                  <a:gd name="T52" fmla="*/ 7 w 13"/>
                  <a:gd name="T53" fmla="*/ 14 h 23"/>
                  <a:gd name="T54" fmla="*/ 7 w 13"/>
                  <a:gd name="T55" fmla="*/ 13 h 23"/>
                  <a:gd name="T56" fmla="*/ 7 w 13"/>
                  <a:gd name="T57" fmla="*/ 12 h 23"/>
                  <a:gd name="T58" fmla="*/ 7 w 13"/>
                  <a:gd name="T59" fmla="*/ 12 h 23"/>
                  <a:gd name="T60" fmla="*/ 8 w 13"/>
                  <a:gd name="T61" fmla="*/ 10 h 23"/>
                  <a:gd name="T62" fmla="*/ 8 w 13"/>
                  <a:gd name="T63" fmla="*/ 10 h 23"/>
                  <a:gd name="T64" fmla="*/ 8 w 13"/>
                  <a:gd name="T65" fmla="*/ 9 h 23"/>
                  <a:gd name="T66" fmla="*/ 8 w 13"/>
                  <a:gd name="T67" fmla="*/ 9 h 23"/>
                  <a:gd name="T68" fmla="*/ 9 w 13"/>
                  <a:gd name="T69" fmla="*/ 9 h 23"/>
                  <a:gd name="T70" fmla="*/ 12 w 13"/>
                  <a:gd name="T71" fmla="*/ 2 h 23"/>
                  <a:gd name="T72" fmla="*/ 12 w 13"/>
                  <a:gd name="T73" fmla="*/ 3 h 23"/>
                  <a:gd name="T74" fmla="*/ 11 w 13"/>
                  <a:gd name="T75" fmla="*/ 3 h 23"/>
                  <a:gd name="T76" fmla="*/ 11 w 13"/>
                  <a:gd name="T77" fmla="*/ 2 h 23"/>
                  <a:gd name="T78" fmla="*/ 10 w 13"/>
                  <a:gd name="T79" fmla="*/ 1 h 23"/>
                  <a:gd name="T80" fmla="*/ 10 w 13"/>
                  <a:gd name="T81" fmla="*/ 0 h 23"/>
                  <a:gd name="T82" fmla="*/ 9 w 1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" h="23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moveTo>
                      <a:pt x="9" y="0"/>
                    </a:moveTo>
                    <a:cubicBezTo>
                      <a:pt x="9" y="1"/>
                      <a:pt x="8" y="1"/>
                      <a:pt x="7" y="2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5" y="4"/>
                      <a:pt x="5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8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1"/>
                      <a:pt x="2" y="12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7"/>
                      <a:pt x="0" y="19"/>
                    </a:cubicBezTo>
                    <a:cubicBezTo>
                      <a:pt x="1" y="20"/>
                      <a:pt x="1" y="21"/>
                      <a:pt x="1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3"/>
                      <a:pt x="5" y="20"/>
                      <a:pt x="6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7"/>
                      <a:pt x="7" y="16"/>
                      <a:pt x="7" y="16"/>
                    </a:cubicBezTo>
                    <a:cubicBezTo>
                      <a:pt x="7" y="15"/>
                      <a:pt x="7" y="15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1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1" y="8"/>
                      <a:pt x="13" y="5"/>
                      <a:pt x="12" y="2"/>
                    </a:cubicBezTo>
                    <a:cubicBezTo>
                      <a:pt x="12" y="2"/>
                      <a:pt x="12" y="2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0" name="Freeform 44">
                <a:extLst>
                  <a:ext uri="{FF2B5EF4-FFF2-40B4-BE49-F238E27FC236}">
                    <a16:creationId xmlns:a16="http://schemas.microsoft.com/office/drawing/2014/main" id="{495A0089-0002-4FDC-B256-959DBFD9B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8" y="2298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0 w 3"/>
                  <a:gd name="T5" fmla="*/ 2 h 4"/>
                  <a:gd name="T6" fmla="*/ 1 w 3"/>
                  <a:gd name="T7" fmla="*/ 3 h 4"/>
                  <a:gd name="T8" fmla="*/ 1 w 3"/>
                  <a:gd name="T9" fmla="*/ 4 h 4"/>
                  <a:gd name="T10" fmla="*/ 2 w 3"/>
                  <a:gd name="T11" fmla="*/ 4 h 4"/>
                  <a:gd name="T12" fmla="*/ 2 w 3"/>
                  <a:gd name="T13" fmla="*/ 3 h 4"/>
                  <a:gd name="T14" fmla="*/ 3 w 3"/>
                  <a:gd name="T15" fmla="*/ 2 h 4"/>
                  <a:gd name="T16" fmla="*/ 2 w 3"/>
                  <a:gd name="T17" fmla="*/ 1 h 4"/>
                  <a:gd name="T18" fmla="*/ 2 w 3"/>
                  <a:gd name="T19" fmla="*/ 1 h 4"/>
                  <a:gd name="T20" fmla="*/ 1 w 3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61" name="椭圆 267">
              <a:extLst>
                <a:ext uri="{FF2B5EF4-FFF2-40B4-BE49-F238E27FC236}">
                  <a16:creationId xmlns:a16="http://schemas.microsoft.com/office/drawing/2014/main" id="{21D367B2-A628-4EB0-BAA8-F46FBA66F69C}"/>
                </a:ext>
              </a:extLst>
            </p:cNvPr>
            <p:cNvSpPr/>
            <p:nvPr/>
          </p:nvSpPr>
          <p:spPr>
            <a:xfrm>
              <a:off x="5245265" y="2863322"/>
              <a:ext cx="1538545" cy="1523312"/>
            </a:xfrm>
            <a:prstGeom prst="ellipse">
              <a:avLst/>
            </a:prstGeom>
            <a:gradFill flip="none" rotWithShape="1">
              <a:gsLst>
                <a:gs pos="66000">
                  <a:schemeClr val="tx1">
                    <a:alpha val="4000"/>
                  </a:schemeClr>
                </a:gs>
                <a:gs pos="26000">
                  <a:schemeClr val="bg1">
                    <a:alpha val="0"/>
                  </a:schemeClr>
                </a:gs>
                <a:gs pos="100000">
                  <a:schemeClr val="tx1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心形 1">
            <a:extLst>
              <a:ext uri="{FF2B5EF4-FFF2-40B4-BE49-F238E27FC236}">
                <a16:creationId xmlns:a16="http://schemas.microsoft.com/office/drawing/2014/main" id="{1240503A-E05E-4FB0-AF9A-4FC3B26C756B}"/>
              </a:ext>
            </a:extLst>
          </p:cNvPr>
          <p:cNvSpPr/>
          <p:nvPr/>
        </p:nvSpPr>
        <p:spPr>
          <a:xfrm>
            <a:off x="4292116" y="2835819"/>
            <a:ext cx="382800" cy="318178"/>
          </a:xfrm>
          <a:prstGeom prst="hear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2" name="心形 271">
            <a:extLst>
              <a:ext uri="{FF2B5EF4-FFF2-40B4-BE49-F238E27FC236}">
                <a16:creationId xmlns:a16="http://schemas.microsoft.com/office/drawing/2014/main" id="{237BBC58-4AAB-4583-A455-391568E98588}"/>
              </a:ext>
            </a:extLst>
          </p:cNvPr>
          <p:cNvSpPr/>
          <p:nvPr/>
        </p:nvSpPr>
        <p:spPr>
          <a:xfrm>
            <a:off x="5899582" y="2163253"/>
            <a:ext cx="382800" cy="318178"/>
          </a:xfrm>
          <a:prstGeom prst="hear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3" name="心形 272">
            <a:extLst>
              <a:ext uri="{FF2B5EF4-FFF2-40B4-BE49-F238E27FC236}">
                <a16:creationId xmlns:a16="http://schemas.microsoft.com/office/drawing/2014/main" id="{5ED9213F-01CB-425A-B6AB-9E9DD9570007}"/>
              </a:ext>
            </a:extLst>
          </p:cNvPr>
          <p:cNvSpPr/>
          <p:nvPr/>
        </p:nvSpPr>
        <p:spPr>
          <a:xfrm>
            <a:off x="8167943" y="4453046"/>
            <a:ext cx="382800" cy="318178"/>
          </a:xfrm>
          <a:prstGeom prst="hear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78 -0.11945 L -1.66667E-6 3.7037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89" y="597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505 0.11574 L -8.33333E-7 4.44444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245" grpId="0"/>
      <p:bldP spid="248" grpId="0"/>
      <p:bldP spid="251" grpId="0"/>
      <p:bldP spid="254" grpId="0"/>
      <p:bldP spid="257" grpId="0"/>
      <p:bldP spid="2" grpId="0" animBg="1"/>
      <p:bldP spid="272" grpId="0" animBg="1"/>
      <p:bldP spid="27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29564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破釜沉舟</a:t>
            </a:r>
            <a:endParaRPr lang="zh-TW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800414" y="1495989"/>
            <a:ext cx="101723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出自秦末的鉅鹿之戰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西曆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公元前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207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年，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羽為報叔父項梁之仇，親率二萬精兵進攻秦國王離及章邯。渡漳水後，命令兵士鑿沉船隻，打破煮食用的釜鑊，再放火燒掉岸邊的房屋，只帶三日乾糧，以此激勵士兵，寧可戰死也不退縮。經過九次激烈的交鋒，最終楚軍打敗了秦國，取得勝利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後世以「破釜沉舟」表示下定決心，義無反顧。</a:t>
            </a:r>
          </a:p>
        </p:txBody>
      </p:sp>
      <p:sp>
        <p:nvSpPr>
          <p:cNvPr id="5" name="矩形 4"/>
          <p:cNvSpPr/>
          <p:nvPr/>
        </p:nvSpPr>
        <p:spPr>
          <a:xfrm>
            <a:off x="4062651" y="5469892"/>
            <a:ext cx="7794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https://zh.wikipedia.org/wiki/%E7%A0%B4%E9%87%9C%E6%B2%89%E8%88%9F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697824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圍師必</a:t>
            </a:r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闕</a:t>
            </a:r>
            <a:endParaRPr lang="zh-TW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800414" y="1495989"/>
            <a:ext cx="101723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出自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孫子兵法．軍爭篇</a:t>
            </a:r>
            <a:r>
              <a:rPr lang="en-US" altLang="zh-TW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包圍城裡的敵軍，要留缺口，要留活路，不要四面堵死，密不通風，以免敵人拚死抵抗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按照鬥爭或競爭原則，我們以為，打擊對手務必逼得對方無路可逃，不留一點機會和漏洞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經驗法則告訴我們，對手被逼上絕路，一旦豁出去，反撲的力量大得驚人。</a:t>
            </a:r>
            <a:endParaRPr lang="zh-TW" altLang="en-US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09503" y="5562657"/>
            <a:ext cx="5179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https://www.ylib.com/sango/soton/soton030611.asp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3747262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薩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拉米戰術</a:t>
            </a:r>
            <a:endParaRPr lang="zh-TW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800414" y="1495989"/>
            <a:ext cx="101723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是一種漸進戰術，也被稱為切臘腸的策略 ，先一片一片切，直到人們意識到有危機時已經為時已晚， 一種以假結盟、真威脅來分化、征服的政治和軍事手段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進攻方會以分化敵方、逐漸佔領少數領地的方法，達成統治一大片地區的目的</a:t>
            </a:r>
            <a:endParaRPr lang="en-US" altLang="zh-TW" sz="20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91520" y="5655422"/>
            <a:ext cx="633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https://www.facebook.com/wtfm2014/posts/358546014356293/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0128600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薩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拉米戰術</a:t>
            </a:r>
            <a:endParaRPr lang="zh-TW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800414" y="1495989"/>
            <a:ext cx="101723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是一種漸進戰術，也被稱為切臘腸的策略 ，先一片一片切，直到人們意識到有危機時已經為時已晚， 一種以假結盟、真威脅來分化、征服的政治和軍事手段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進攻方會以分化敵方、逐漸佔領少數領地的方法，達成統治一大片地區的目的</a:t>
            </a:r>
            <a:endParaRPr lang="en-US" altLang="zh-TW" sz="20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91520" y="5655422"/>
            <a:ext cx="633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https://www.facebook.com/wtfm2014/posts/358546014356293/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92247492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破釜沉舟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9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1283" y="4559600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274630" y="4468374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137898" y="4070047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 smtClean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52197" y="5407019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289553" y="8843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5000" y="1295958"/>
              <a:ext cx="19231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有破釜沉舟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破釜沉舟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1283" y="5498962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矩形 158"/>
          <p:cNvSpPr/>
          <p:nvPr/>
        </p:nvSpPr>
        <p:spPr>
          <a:xfrm>
            <a:off x="8210562" y="4597074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矩形 159"/>
          <p:cNvSpPr/>
          <p:nvPr/>
        </p:nvSpPr>
        <p:spPr>
          <a:xfrm>
            <a:off x="8361984" y="6019437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886998" y="8789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>
                <a:solidFill>
                  <a:srgbClr val="0070C0"/>
                </a:solidFill>
                <a:latin typeface="Impact" panose="020B0806030902050204" pitchFamily="34" charset="0"/>
              </a:rPr>
              <a:t>秦</a:t>
            </a:r>
            <a:endParaRPr lang="zh-CN" altLang="en-US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(0,0)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8" y="197309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3" y="3638588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(1,2)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38759" y="5677231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(1,2)</a:t>
            </a:r>
            <a:endParaRPr lang="zh-CN" altLang="en-US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38759" y="4428332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(0,0)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2216" y="4165046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34569" y="554452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81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时尚微立体PPT图表合集（第七套）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2561</TotalTime>
  <Words>1538</Words>
  <Application>Microsoft Office PowerPoint</Application>
  <PresentationFormat>寬螢幕</PresentationFormat>
  <Paragraphs>306</Paragraphs>
  <Slides>28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23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52" baseType="lpstr">
      <vt:lpstr>微软雅黑</vt:lpstr>
      <vt:lpstr>Open Sans Extrabold</vt:lpstr>
      <vt:lpstr>Signika</vt:lpstr>
      <vt:lpstr>宋体</vt:lpstr>
      <vt:lpstr>专业字体设计服务/WWW.ZTSGC.COM/</vt:lpstr>
      <vt:lpstr>方正准圆简体</vt:lpstr>
      <vt:lpstr>王漢宗顏楷體繁</vt:lpstr>
      <vt:lpstr>时尚中黑简体</vt:lpstr>
      <vt:lpstr>迷你简汉真广标</vt:lpstr>
      <vt:lpstr>華康中特圓體(P)</vt:lpstr>
      <vt:lpstr>華康華綜體W5</vt:lpstr>
      <vt:lpstr>華康新綜藝體</vt:lpstr>
      <vt:lpstr>微軟正黑體</vt:lpstr>
      <vt:lpstr>PMingLiU</vt:lpstr>
      <vt:lpstr>PMingLiU</vt:lpstr>
      <vt:lpstr>標楷體</vt:lpstr>
      <vt:lpstr>Arial</vt:lpstr>
      <vt:lpstr>Calibri</vt:lpstr>
      <vt:lpstr>Impact</vt:lpstr>
      <vt:lpstr>Segoe UI Light</vt:lpstr>
      <vt:lpstr>Segoe UI Symbol</vt:lpstr>
      <vt:lpstr>Symbol</vt:lpstr>
      <vt:lpstr>Times New Roman</vt:lpstr>
      <vt:lpstr>Office Theme</vt:lpstr>
      <vt:lpstr>PowerPoint 簡報</vt:lpstr>
      <vt:lpstr>大綱</vt:lpstr>
      <vt:lpstr>大綱</vt:lpstr>
      <vt:lpstr>大綱</vt:lpstr>
      <vt:lpstr>破釜沉舟</vt:lpstr>
      <vt:lpstr>圍師必闕</vt:lpstr>
      <vt:lpstr>薩拉米戰術</vt:lpstr>
      <vt:lpstr>薩拉米戰術</vt:lpstr>
      <vt:lpstr>破釜沉舟</vt:lpstr>
      <vt:lpstr>換做你是秦軍</vt:lpstr>
      <vt:lpstr>破釜沉舟</vt:lpstr>
      <vt:lpstr>破釜沉舟</vt:lpstr>
      <vt:lpstr>大綱</vt:lpstr>
      <vt:lpstr>男女告白/情侶約會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大綱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Judy</dc:title>
  <dc:creator>Judy</dc:creator>
  <cp:lastModifiedBy>chen wei chun</cp:lastModifiedBy>
  <cp:revision>223</cp:revision>
  <dcterms:created xsi:type="dcterms:W3CDTF">2017-08-07T13:33:56Z</dcterms:created>
  <dcterms:modified xsi:type="dcterms:W3CDTF">2019-05-20T13:03:21Z</dcterms:modified>
</cp:coreProperties>
</file>